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3" r:id="rId3"/>
    <p:sldId id="257" r:id="rId4"/>
    <p:sldId id="258" r:id="rId5"/>
    <p:sldId id="261" r:id="rId6"/>
    <p:sldId id="259" r:id="rId7"/>
    <p:sldId id="260"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9" r:id="rId24"/>
    <p:sldId id="277" r:id="rId25"/>
    <p:sldId id="278" r:id="rId26"/>
    <p:sldId id="280" r:id="rId27"/>
    <p:sldId id="281" r:id="rId28"/>
    <p:sldId id="282"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浅色样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11" d="100"/>
          <a:sy n="111" d="100"/>
        </p:scale>
        <p:origin x="456"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2C65E2-B75C-403D-A549-C437A05A7A44}"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zh-CN" altLang="en-US"/>
        </a:p>
      </dgm:t>
    </dgm:pt>
    <dgm:pt modelId="{37932A1E-C52F-468A-9921-D7000AC11FE3}">
      <dgm:prSet phldrT="[文本]"/>
      <dgm:spPr/>
      <dgm:t>
        <a:bodyPr/>
        <a:lstStyle/>
        <a:p>
          <a:r>
            <a:rPr lang="zh-CN" altLang="en-US" b="0" dirty="0"/>
            <a:t>一、技术需求</a:t>
          </a:r>
        </a:p>
      </dgm:t>
    </dgm:pt>
    <dgm:pt modelId="{DDF658A1-0CC1-4E3D-A099-99FE8A5B99F3}" type="parTrans" cxnId="{60BAB1C7-6C83-4620-B021-ECD7B2124B9F}">
      <dgm:prSet/>
      <dgm:spPr/>
      <dgm:t>
        <a:bodyPr/>
        <a:lstStyle/>
        <a:p>
          <a:endParaRPr lang="zh-CN" altLang="en-US" b="0"/>
        </a:p>
      </dgm:t>
    </dgm:pt>
    <dgm:pt modelId="{67EF9B66-4709-4C9F-BCF0-212BBA323F67}" type="sibTrans" cxnId="{60BAB1C7-6C83-4620-B021-ECD7B2124B9F}">
      <dgm:prSet/>
      <dgm:spPr/>
      <dgm:t>
        <a:bodyPr/>
        <a:lstStyle/>
        <a:p>
          <a:endParaRPr lang="zh-CN" altLang="en-US" b="0"/>
        </a:p>
      </dgm:t>
    </dgm:pt>
    <dgm:pt modelId="{374A96A0-6BE2-4DBD-97DF-C788380A28E4}">
      <dgm:prSet phldrT="[文本]"/>
      <dgm:spPr/>
      <dgm:t>
        <a:bodyPr/>
        <a:lstStyle/>
        <a:p>
          <a:r>
            <a:rPr lang="zh-CN" altLang="en-US" b="0" dirty="0"/>
            <a:t>二、解决方案</a:t>
          </a:r>
        </a:p>
      </dgm:t>
    </dgm:pt>
    <dgm:pt modelId="{8A44F353-C2EB-428A-9F72-462E7F23F58A}" type="parTrans" cxnId="{AEE369F0-D561-4CE9-BEB1-2E7722261CBF}">
      <dgm:prSet/>
      <dgm:spPr/>
      <dgm:t>
        <a:bodyPr/>
        <a:lstStyle/>
        <a:p>
          <a:endParaRPr lang="zh-CN" altLang="en-US" b="0"/>
        </a:p>
      </dgm:t>
    </dgm:pt>
    <dgm:pt modelId="{888AA6F8-DB97-4115-8DC7-0640795182A6}" type="sibTrans" cxnId="{AEE369F0-D561-4CE9-BEB1-2E7722261CBF}">
      <dgm:prSet/>
      <dgm:spPr/>
      <dgm:t>
        <a:bodyPr/>
        <a:lstStyle/>
        <a:p>
          <a:endParaRPr lang="zh-CN" altLang="en-US" b="0"/>
        </a:p>
      </dgm:t>
    </dgm:pt>
    <dgm:pt modelId="{7B4824E4-76A9-4657-B148-C0D7A7B5B3D0}">
      <dgm:prSet phldrT="[文本]"/>
      <dgm:spPr/>
      <dgm:t>
        <a:bodyPr/>
        <a:lstStyle/>
        <a:p>
          <a:r>
            <a:rPr lang="zh-CN" altLang="en-US" b="0" dirty="0"/>
            <a:t>四、一般工业废水</a:t>
          </a:r>
        </a:p>
      </dgm:t>
    </dgm:pt>
    <dgm:pt modelId="{C97DE1EC-B5D0-4DB8-8FDE-67C777D5DB53}" type="parTrans" cxnId="{126637B8-1A68-4513-A41A-3EDF68723BDE}">
      <dgm:prSet/>
      <dgm:spPr/>
      <dgm:t>
        <a:bodyPr/>
        <a:lstStyle/>
        <a:p>
          <a:endParaRPr lang="zh-CN" altLang="en-US" b="0"/>
        </a:p>
      </dgm:t>
    </dgm:pt>
    <dgm:pt modelId="{91109839-5E47-4C83-8215-038134B9B67B}" type="sibTrans" cxnId="{126637B8-1A68-4513-A41A-3EDF68723BDE}">
      <dgm:prSet/>
      <dgm:spPr/>
      <dgm:t>
        <a:bodyPr/>
        <a:lstStyle/>
        <a:p>
          <a:endParaRPr lang="zh-CN" altLang="en-US" b="0"/>
        </a:p>
      </dgm:t>
    </dgm:pt>
    <dgm:pt modelId="{777B9BF6-FF04-4C0D-9BBB-0CAAE0F71F5B}">
      <dgm:prSet phldrT="[文本]"/>
      <dgm:spPr/>
      <dgm:t>
        <a:bodyPr/>
        <a:lstStyle/>
        <a:p>
          <a:r>
            <a:rPr lang="zh-CN" altLang="en-US" b="0" dirty="0"/>
            <a:t>三、医药化工行业废水</a:t>
          </a:r>
        </a:p>
      </dgm:t>
    </dgm:pt>
    <dgm:pt modelId="{6D582117-D335-4365-833B-758BA1354A22}" type="parTrans" cxnId="{63BA9440-0587-4912-8E78-9B89FCB3A673}">
      <dgm:prSet/>
      <dgm:spPr/>
      <dgm:t>
        <a:bodyPr/>
        <a:lstStyle/>
        <a:p>
          <a:endParaRPr lang="zh-CN" altLang="en-US" b="0"/>
        </a:p>
      </dgm:t>
    </dgm:pt>
    <dgm:pt modelId="{D5C08CFF-577C-4B15-8F2F-F2AAD6253A1C}" type="sibTrans" cxnId="{63BA9440-0587-4912-8E78-9B89FCB3A673}">
      <dgm:prSet/>
      <dgm:spPr/>
      <dgm:t>
        <a:bodyPr/>
        <a:lstStyle/>
        <a:p>
          <a:endParaRPr lang="zh-CN" altLang="en-US" b="0"/>
        </a:p>
      </dgm:t>
    </dgm:pt>
    <dgm:pt modelId="{750ADDC8-41F0-4F85-B5E0-F2A79C3FE7AA}">
      <dgm:prSet phldrT="[文本]"/>
      <dgm:spPr/>
      <dgm:t>
        <a:bodyPr/>
        <a:lstStyle/>
        <a:p>
          <a:r>
            <a:rPr lang="zh-CN" altLang="en-US" b="0" dirty="0"/>
            <a:t>五、城市污水处理厂</a:t>
          </a:r>
        </a:p>
      </dgm:t>
    </dgm:pt>
    <dgm:pt modelId="{12C16279-CF26-44DF-B898-2F042CB86AF7}" type="parTrans" cxnId="{275BB16C-1705-419F-ADDD-54C0D2EB841A}">
      <dgm:prSet/>
      <dgm:spPr/>
      <dgm:t>
        <a:bodyPr/>
        <a:lstStyle/>
        <a:p>
          <a:endParaRPr lang="zh-CN" altLang="en-US" b="0"/>
        </a:p>
      </dgm:t>
    </dgm:pt>
    <dgm:pt modelId="{89D75942-0F5B-4A02-9B66-03F7159B61A3}" type="sibTrans" cxnId="{275BB16C-1705-419F-ADDD-54C0D2EB841A}">
      <dgm:prSet/>
      <dgm:spPr/>
      <dgm:t>
        <a:bodyPr/>
        <a:lstStyle/>
        <a:p>
          <a:endParaRPr lang="zh-CN" altLang="en-US" b="0"/>
        </a:p>
      </dgm:t>
    </dgm:pt>
    <dgm:pt modelId="{35957F82-5059-4C46-AEF3-4F51DC524E14}">
      <dgm:prSet phldrT="[文本]"/>
      <dgm:spPr/>
      <dgm:t>
        <a:bodyPr/>
        <a:lstStyle/>
        <a:p>
          <a:r>
            <a:rPr lang="zh-CN" altLang="en-US" b="0" dirty="0"/>
            <a:t>六、案例经验总结</a:t>
          </a:r>
        </a:p>
      </dgm:t>
    </dgm:pt>
    <dgm:pt modelId="{D5F45251-3A2B-45FF-B820-008477AF4140}" type="parTrans" cxnId="{BAAD26A3-579F-4193-BF40-1694DF3EDB5C}">
      <dgm:prSet/>
      <dgm:spPr/>
      <dgm:t>
        <a:bodyPr/>
        <a:lstStyle/>
        <a:p>
          <a:endParaRPr lang="zh-CN" altLang="en-US" b="0"/>
        </a:p>
      </dgm:t>
    </dgm:pt>
    <dgm:pt modelId="{0A4F70A8-4F24-42AF-9CAA-768F9C3F2BFA}" type="sibTrans" cxnId="{BAAD26A3-579F-4193-BF40-1694DF3EDB5C}">
      <dgm:prSet/>
      <dgm:spPr/>
      <dgm:t>
        <a:bodyPr/>
        <a:lstStyle/>
        <a:p>
          <a:endParaRPr lang="zh-CN" altLang="en-US" b="0"/>
        </a:p>
      </dgm:t>
    </dgm:pt>
    <dgm:pt modelId="{E6748A19-2AE2-4934-9713-B3747E5859E0}">
      <dgm:prSet phldrT="[文本]"/>
      <dgm:spPr/>
      <dgm:t>
        <a:bodyPr/>
        <a:lstStyle/>
        <a:p>
          <a:r>
            <a:rPr lang="zh-CN" altLang="en-US" b="0" dirty="0"/>
            <a:t>七、增效成本初判</a:t>
          </a:r>
        </a:p>
      </dgm:t>
    </dgm:pt>
    <dgm:pt modelId="{AF86F9B8-1D7F-4841-86E3-B9687747A5E9}" type="parTrans" cxnId="{9E2900C1-45AC-4FC3-AFF8-B40CA6433575}">
      <dgm:prSet/>
      <dgm:spPr/>
      <dgm:t>
        <a:bodyPr/>
        <a:lstStyle/>
        <a:p>
          <a:endParaRPr lang="zh-CN" altLang="en-US" b="0"/>
        </a:p>
      </dgm:t>
    </dgm:pt>
    <dgm:pt modelId="{BA3F33AE-BA70-4688-B5A3-BC0EC5C9CCE0}" type="sibTrans" cxnId="{9E2900C1-45AC-4FC3-AFF8-B40CA6433575}">
      <dgm:prSet/>
      <dgm:spPr/>
      <dgm:t>
        <a:bodyPr/>
        <a:lstStyle/>
        <a:p>
          <a:endParaRPr lang="zh-CN" altLang="en-US" b="0"/>
        </a:p>
      </dgm:t>
    </dgm:pt>
    <dgm:pt modelId="{803EB2F3-2E66-4BAB-9EEF-2D33A59D9314}" type="pres">
      <dgm:prSet presAssocID="{152C65E2-B75C-403D-A549-C437A05A7A44}" presName="vert0" presStyleCnt="0">
        <dgm:presLayoutVars>
          <dgm:dir/>
          <dgm:animOne val="branch"/>
          <dgm:animLvl val="lvl"/>
        </dgm:presLayoutVars>
      </dgm:prSet>
      <dgm:spPr/>
      <dgm:t>
        <a:bodyPr/>
        <a:lstStyle/>
        <a:p>
          <a:endParaRPr lang="zh-CN" altLang="en-US"/>
        </a:p>
      </dgm:t>
    </dgm:pt>
    <dgm:pt modelId="{CB98AAB4-1155-4964-B92C-FD609EAA53F4}" type="pres">
      <dgm:prSet presAssocID="{37932A1E-C52F-468A-9921-D7000AC11FE3}" presName="thickLine" presStyleLbl="alignNode1" presStyleIdx="0" presStyleCnt="7"/>
      <dgm:spPr/>
    </dgm:pt>
    <dgm:pt modelId="{BBB3A30F-1F23-4724-A778-7004B8D4BB98}" type="pres">
      <dgm:prSet presAssocID="{37932A1E-C52F-468A-9921-D7000AC11FE3}" presName="horz1" presStyleCnt="0"/>
      <dgm:spPr/>
    </dgm:pt>
    <dgm:pt modelId="{B98A46B9-04BB-447B-995B-26965868F062}" type="pres">
      <dgm:prSet presAssocID="{37932A1E-C52F-468A-9921-D7000AC11FE3}" presName="tx1" presStyleLbl="revTx" presStyleIdx="0" presStyleCnt="7"/>
      <dgm:spPr/>
      <dgm:t>
        <a:bodyPr/>
        <a:lstStyle/>
        <a:p>
          <a:endParaRPr lang="zh-CN" altLang="en-US"/>
        </a:p>
      </dgm:t>
    </dgm:pt>
    <dgm:pt modelId="{49483CD2-0920-4A2A-A412-F7C29CA88F72}" type="pres">
      <dgm:prSet presAssocID="{37932A1E-C52F-468A-9921-D7000AC11FE3}" presName="vert1" presStyleCnt="0"/>
      <dgm:spPr/>
    </dgm:pt>
    <dgm:pt modelId="{D0A357E2-FD8B-432A-B960-35F9DDE9F041}" type="pres">
      <dgm:prSet presAssocID="{374A96A0-6BE2-4DBD-97DF-C788380A28E4}" presName="thickLine" presStyleLbl="alignNode1" presStyleIdx="1" presStyleCnt="7"/>
      <dgm:spPr/>
    </dgm:pt>
    <dgm:pt modelId="{263B1815-D93D-43A1-952A-FB836E4299ED}" type="pres">
      <dgm:prSet presAssocID="{374A96A0-6BE2-4DBD-97DF-C788380A28E4}" presName="horz1" presStyleCnt="0"/>
      <dgm:spPr/>
    </dgm:pt>
    <dgm:pt modelId="{61DD7B77-0F97-4A8C-9DBB-76EEF7CEBB79}" type="pres">
      <dgm:prSet presAssocID="{374A96A0-6BE2-4DBD-97DF-C788380A28E4}" presName="tx1" presStyleLbl="revTx" presStyleIdx="1" presStyleCnt="7"/>
      <dgm:spPr/>
      <dgm:t>
        <a:bodyPr/>
        <a:lstStyle/>
        <a:p>
          <a:endParaRPr lang="zh-CN" altLang="en-US"/>
        </a:p>
      </dgm:t>
    </dgm:pt>
    <dgm:pt modelId="{75EB87D2-C2BF-4481-8EC6-C9229414F35D}" type="pres">
      <dgm:prSet presAssocID="{374A96A0-6BE2-4DBD-97DF-C788380A28E4}" presName="vert1" presStyleCnt="0"/>
      <dgm:spPr/>
    </dgm:pt>
    <dgm:pt modelId="{2D2EB5D1-F5C9-485E-97E1-F44FDF33E489}" type="pres">
      <dgm:prSet presAssocID="{777B9BF6-FF04-4C0D-9BBB-0CAAE0F71F5B}" presName="thickLine" presStyleLbl="alignNode1" presStyleIdx="2" presStyleCnt="7"/>
      <dgm:spPr/>
    </dgm:pt>
    <dgm:pt modelId="{63EF4AB1-8C2E-41A8-9832-FBBA6FFB04F6}" type="pres">
      <dgm:prSet presAssocID="{777B9BF6-FF04-4C0D-9BBB-0CAAE0F71F5B}" presName="horz1" presStyleCnt="0"/>
      <dgm:spPr/>
    </dgm:pt>
    <dgm:pt modelId="{3F60372F-CD3A-40B2-B481-9A1C6DFE53D6}" type="pres">
      <dgm:prSet presAssocID="{777B9BF6-FF04-4C0D-9BBB-0CAAE0F71F5B}" presName="tx1" presStyleLbl="revTx" presStyleIdx="2" presStyleCnt="7"/>
      <dgm:spPr/>
      <dgm:t>
        <a:bodyPr/>
        <a:lstStyle/>
        <a:p>
          <a:endParaRPr lang="zh-CN" altLang="en-US"/>
        </a:p>
      </dgm:t>
    </dgm:pt>
    <dgm:pt modelId="{23B5A400-28FB-439F-814D-97D1D48C3D84}" type="pres">
      <dgm:prSet presAssocID="{777B9BF6-FF04-4C0D-9BBB-0CAAE0F71F5B}" presName="vert1" presStyleCnt="0"/>
      <dgm:spPr/>
    </dgm:pt>
    <dgm:pt modelId="{1B204654-B4FE-41EB-AF27-8C49C0D0E2F8}" type="pres">
      <dgm:prSet presAssocID="{7B4824E4-76A9-4657-B148-C0D7A7B5B3D0}" presName="thickLine" presStyleLbl="alignNode1" presStyleIdx="3" presStyleCnt="7"/>
      <dgm:spPr/>
    </dgm:pt>
    <dgm:pt modelId="{DC4688B7-BBE7-4305-B250-B6A499D09C5E}" type="pres">
      <dgm:prSet presAssocID="{7B4824E4-76A9-4657-B148-C0D7A7B5B3D0}" presName="horz1" presStyleCnt="0"/>
      <dgm:spPr/>
    </dgm:pt>
    <dgm:pt modelId="{DC7FF681-6B36-49A5-BBBD-6B53D4D9CD21}" type="pres">
      <dgm:prSet presAssocID="{7B4824E4-76A9-4657-B148-C0D7A7B5B3D0}" presName="tx1" presStyleLbl="revTx" presStyleIdx="3" presStyleCnt="7"/>
      <dgm:spPr/>
      <dgm:t>
        <a:bodyPr/>
        <a:lstStyle/>
        <a:p>
          <a:endParaRPr lang="zh-CN" altLang="en-US"/>
        </a:p>
      </dgm:t>
    </dgm:pt>
    <dgm:pt modelId="{12426A35-D46C-4EB9-8C86-D03DE1C79F19}" type="pres">
      <dgm:prSet presAssocID="{7B4824E4-76A9-4657-B148-C0D7A7B5B3D0}" presName="vert1" presStyleCnt="0"/>
      <dgm:spPr/>
    </dgm:pt>
    <dgm:pt modelId="{2C49B90E-14D5-4B42-9CA2-0806A5A4D8B9}" type="pres">
      <dgm:prSet presAssocID="{750ADDC8-41F0-4F85-B5E0-F2A79C3FE7AA}" presName="thickLine" presStyleLbl="alignNode1" presStyleIdx="4" presStyleCnt="7"/>
      <dgm:spPr/>
    </dgm:pt>
    <dgm:pt modelId="{D56BD197-3D0F-4384-A61C-EF6A03D63501}" type="pres">
      <dgm:prSet presAssocID="{750ADDC8-41F0-4F85-B5E0-F2A79C3FE7AA}" presName="horz1" presStyleCnt="0"/>
      <dgm:spPr/>
    </dgm:pt>
    <dgm:pt modelId="{7B1B7868-7348-417E-BD04-9FCB3E549AF9}" type="pres">
      <dgm:prSet presAssocID="{750ADDC8-41F0-4F85-B5E0-F2A79C3FE7AA}" presName="tx1" presStyleLbl="revTx" presStyleIdx="4" presStyleCnt="7"/>
      <dgm:spPr/>
      <dgm:t>
        <a:bodyPr/>
        <a:lstStyle/>
        <a:p>
          <a:endParaRPr lang="zh-CN" altLang="en-US"/>
        </a:p>
      </dgm:t>
    </dgm:pt>
    <dgm:pt modelId="{45B14BDA-99BB-4BAB-AF44-02F4BB900F6C}" type="pres">
      <dgm:prSet presAssocID="{750ADDC8-41F0-4F85-B5E0-F2A79C3FE7AA}" presName="vert1" presStyleCnt="0"/>
      <dgm:spPr/>
    </dgm:pt>
    <dgm:pt modelId="{7DA37643-31E8-4479-9FC0-F06755C54B14}" type="pres">
      <dgm:prSet presAssocID="{35957F82-5059-4C46-AEF3-4F51DC524E14}" presName="thickLine" presStyleLbl="alignNode1" presStyleIdx="5" presStyleCnt="7"/>
      <dgm:spPr/>
    </dgm:pt>
    <dgm:pt modelId="{72F7738D-A946-4469-8D13-744E75EC5156}" type="pres">
      <dgm:prSet presAssocID="{35957F82-5059-4C46-AEF3-4F51DC524E14}" presName="horz1" presStyleCnt="0"/>
      <dgm:spPr/>
    </dgm:pt>
    <dgm:pt modelId="{D9DCAC30-E5E5-4949-919C-A35F590B18F8}" type="pres">
      <dgm:prSet presAssocID="{35957F82-5059-4C46-AEF3-4F51DC524E14}" presName="tx1" presStyleLbl="revTx" presStyleIdx="5" presStyleCnt="7"/>
      <dgm:spPr/>
      <dgm:t>
        <a:bodyPr/>
        <a:lstStyle/>
        <a:p>
          <a:endParaRPr lang="zh-CN" altLang="en-US"/>
        </a:p>
      </dgm:t>
    </dgm:pt>
    <dgm:pt modelId="{DD3BBD00-F387-4D1C-B944-75063A96D95E}" type="pres">
      <dgm:prSet presAssocID="{35957F82-5059-4C46-AEF3-4F51DC524E14}" presName="vert1" presStyleCnt="0"/>
      <dgm:spPr/>
    </dgm:pt>
    <dgm:pt modelId="{92AAF49A-8308-44D7-AA2C-6B2557E0DCC0}" type="pres">
      <dgm:prSet presAssocID="{E6748A19-2AE2-4934-9713-B3747E5859E0}" presName="thickLine" presStyleLbl="alignNode1" presStyleIdx="6" presStyleCnt="7"/>
      <dgm:spPr/>
    </dgm:pt>
    <dgm:pt modelId="{A76635A0-507B-4BC8-A2DA-2D65435B266A}" type="pres">
      <dgm:prSet presAssocID="{E6748A19-2AE2-4934-9713-B3747E5859E0}" presName="horz1" presStyleCnt="0"/>
      <dgm:spPr/>
    </dgm:pt>
    <dgm:pt modelId="{4D85B699-8E9D-4905-BD89-9FF74C6D33B1}" type="pres">
      <dgm:prSet presAssocID="{E6748A19-2AE2-4934-9713-B3747E5859E0}" presName="tx1" presStyleLbl="revTx" presStyleIdx="6" presStyleCnt="7"/>
      <dgm:spPr/>
      <dgm:t>
        <a:bodyPr/>
        <a:lstStyle/>
        <a:p>
          <a:endParaRPr lang="zh-CN" altLang="en-US"/>
        </a:p>
      </dgm:t>
    </dgm:pt>
    <dgm:pt modelId="{B431716F-368D-499D-9B25-5415877EFD0F}" type="pres">
      <dgm:prSet presAssocID="{E6748A19-2AE2-4934-9713-B3747E5859E0}" presName="vert1" presStyleCnt="0"/>
      <dgm:spPr/>
    </dgm:pt>
  </dgm:ptLst>
  <dgm:cxnLst>
    <dgm:cxn modelId="{AEE369F0-D561-4CE9-BEB1-2E7722261CBF}" srcId="{152C65E2-B75C-403D-A549-C437A05A7A44}" destId="{374A96A0-6BE2-4DBD-97DF-C788380A28E4}" srcOrd="1" destOrd="0" parTransId="{8A44F353-C2EB-428A-9F72-462E7F23F58A}" sibTransId="{888AA6F8-DB97-4115-8DC7-0640795182A6}"/>
    <dgm:cxn modelId="{BB7FA43A-9023-421A-BA83-B4EF8FD9DBE8}" type="presOf" srcId="{E6748A19-2AE2-4934-9713-B3747E5859E0}" destId="{4D85B699-8E9D-4905-BD89-9FF74C6D33B1}" srcOrd="0" destOrd="0" presId="urn:microsoft.com/office/officeart/2008/layout/LinedList"/>
    <dgm:cxn modelId="{60BAB1C7-6C83-4620-B021-ECD7B2124B9F}" srcId="{152C65E2-B75C-403D-A549-C437A05A7A44}" destId="{37932A1E-C52F-468A-9921-D7000AC11FE3}" srcOrd="0" destOrd="0" parTransId="{DDF658A1-0CC1-4E3D-A099-99FE8A5B99F3}" sibTransId="{67EF9B66-4709-4C9F-BCF0-212BBA323F67}"/>
    <dgm:cxn modelId="{9E2900C1-45AC-4FC3-AFF8-B40CA6433575}" srcId="{152C65E2-B75C-403D-A549-C437A05A7A44}" destId="{E6748A19-2AE2-4934-9713-B3747E5859E0}" srcOrd="6" destOrd="0" parTransId="{AF86F9B8-1D7F-4841-86E3-B9687747A5E9}" sibTransId="{BA3F33AE-BA70-4688-B5A3-BC0EC5C9CCE0}"/>
    <dgm:cxn modelId="{0916B957-3998-46E0-8AEC-6D2730265BE7}" type="presOf" srcId="{35957F82-5059-4C46-AEF3-4F51DC524E14}" destId="{D9DCAC30-E5E5-4949-919C-A35F590B18F8}" srcOrd="0" destOrd="0" presId="urn:microsoft.com/office/officeart/2008/layout/LinedList"/>
    <dgm:cxn modelId="{8C798D60-5081-4226-BBE2-B2AB31819919}" type="presOf" srcId="{777B9BF6-FF04-4C0D-9BBB-0CAAE0F71F5B}" destId="{3F60372F-CD3A-40B2-B481-9A1C6DFE53D6}" srcOrd="0" destOrd="0" presId="urn:microsoft.com/office/officeart/2008/layout/LinedList"/>
    <dgm:cxn modelId="{04B72EE4-C3C8-46CE-B617-7C9DB6AEB3E0}" type="presOf" srcId="{750ADDC8-41F0-4F85-B5E0-F2A79C3FE7AA}" destId="{7B1B7868-7348-417E-BD04-9FCB3E549AF9}" srcOrd="0" destOrd="0" presId="urn:microsoft.com/office/officeart/2008/layout/LinedList"/>
    <dgm:cxn modelId="{126637B8-1A68-4513-A41A-3EDF68723BDE}" srcId="{152C65E2-B75C-403D-A549-C437A05A7A44}" destId="{7B4824E4-76A9-4657-B148-C0D7A7B5B3D0}" srcOrd="3" destOrd="0" parTransId="{C97DE1EC-B5D0-4DB8-8FDE-67C777D5DB53}" sibTransId="{91109839-5E47-4C83-8215-038134B9B67B}"/>
    <dgm:cxn modelId="{BAAD26A3-579F-4193-BF40-1694DF3EDB5C}" srcId="{152C65E2-B75C-403D-A549-C437A05A7A44}" destId="{35957F82-5059-4C46-AEF3-4F51DC524E14}" srcOrd="5" destOrd="0" parTransId="{D5F45251-3A2B-45FF-B820-008477AF4140}" sibTransId="{0A4F70A8-4F24-42AF-9CAA-768F9C3F2BFA}"/>
    <dgm:cxn modelId="{C9734103-1C45-4B21-854A-7A04C020F12D}" type="presOf" srcId="{152C65E2-B75C-403D-A549-C437A05A7A44}" destId="{803EB2F3-2E66-4BAB-9EEF-2D33A59D9314}" srcOrd="0" destOrd="0" presId="urn:microsoft.com/office/officeart/2008/layout/LinedList"/>
    <dgm:cxn modelId="{41E9D2F6-F081-4549-903D-C5797EAEF6E6}" type="presOf" srcId="{37932A1E-C52F-468A-9921-D7000AC11FE3}" destId="{B98A46B9-04BB-447B-995B-26965868F062}" srcOrd="0" destOrd="0" presId="urn:microsoft.com/office/officeart/2008/layout/LinedList"/>
    <dgm:cxn modelId="{B2DFE665-6A5E-4EF6-9EE9-D2C459DABF55}" type="presOf" srcId="{7B4824E4-76A9-4657-B148-C0D7A7B5B3D0}" destId="{DC7FF681-6B36-49A5-BBBD-6B53D4D9CD21}" srcOrd="0" destOrd="0" presId="urn:microsoft.com/office/officeart/2008/layout/LinedList"/>
    <dgm:cxn modelId="{63BA9440-0587-4912-8E78-9B89FCB3A673}" srcId="{152C65E2-B75C-403D-A549-C437A05A7A44}" destId="{777B9BF6-FF04-4C0D-9BBB-0CAAE0F71F5B}" srcOrd="2" destOrd="0" parTransId="{6D582117-D335-4365-833B-758BA1354A22}" sibTransId="{D5C08CFF-577C-4B15-8F2F-F2AAD6253A1C}"/>
    <dgm:cxn modelId="{A9375104-8089-409A-BC68-69F5FD75342A}" type="presOf" srcId="{374A96A0-6BE2-4DBD-97DF-C788380A28E4}" destId="{61DD7B77-0F97-4A8C-9DBB-76EEF7CEBB79}" srcOrd="0" destOrd="0" presId="urn:microsoft.com/office/officeart/2008/layout/LinedList"/>
    <dgm:cxn modelId="{275BB16C-1705-419F-ADDD-54C0D2EB841A}" srcId="{152C65E2-B75C-403D-A549-C437A05A7A44}" destId="{750ADDC8-41F0-4F85-B5E0-F2A79C3FE7AA}" srcOrd="4" destOrd="0" parTransId="{12C16279-CF26-44DF-B898-2F042CB86AF7}" sibTransId="{89D75942-0F5B-4A02-9B66-03F7159B61A3}"/>
    <dgm:cxn modelId="{FCC53499-C5AC-4056-8142-8107DE023E9B}" type="presParOf" srcId="{803EB2F3-2E66-4BAB-9EEF-2D33A59D9314}" destId="{CB98AAB4-1155-4964-B92C-FD609EAA53F4}" srcOrd="0" destOrd="0" presId="urn:microsoft.com/office/officeart/2008/layout/LinedList"/>
    <dgm:cxn modelId="{92377FB9-F8FC-4825-9C33-94EFB71051FC}" type="presParOf" srcId="{803EB2F3-2E66-4BAB-9EEF-2D33A59D9314}" destId="{BBB3A30F-1F23-4724-A778-7004B8D4BB98}" srcOrd="1" destOrd="0" presId="urn:microsoft.com/office/officeart/2008/layout/LinedList"/>
    <dgm:cxn modelId="{7BCDB51A-888D-4BE2-AE38-571CA0917D8E}" type="presParOf" srcId="{BBB3A30F-1F23-4724-A778-7004B8D4BB98}" destId="{B98A46B9-04BB-447B-995B-26965868F062}" srcOrd="0" destOrd="0" presId="urn:microsoft.com/office/officeart/2008/layout/LinedList"/>
    <dgm:cxn modelId="{7556D08D-FEB6-45A1-B485-49AA9604DBA4}" type="presParOf" srcId="{BBB3A30F-1F23-4724-A778-7004B8D4BB98}" destId="{49483CD2-0920-4A2A-A412-F7C29CA88F72}" srcOrd="1" destOrd="0" presId="urn:microsoft.com/office/officeart/2008/layout/LinedList"/>
    <dgm:cxn modelId="{DA4166DA-932C-4A8B-8C34-09F5AB6466B1}" type="presParOf" srcId="{803EB2F3-2E66-4BAB-9EEF-2D33A59D9314}" destId="{D0A357E2-FD8B-432A-B960-35F9DDE9F041}" srcOrd="2" destOrd="0" presId="urn:microsoft.com/office/officeart/2008/layout/LinedList"/>
    <dgm:cxn modelId="{FEEBE697-238D-4260-8A0A-139E99897B9B}" type="presParOf" srcId="{803EB2F3-2E66-4BAB-9EEF-2D33A59D9314}" destId="{263B1815-D93D-43A1-952A-FB836E4299ED}" srcOrd="3" destOrd="0" presId="urn:microsoft.com/office/officeart/2008/layout/LinedList"/>
    <dgm:cxn modelId="{35439B12-D930-47EC-91A8-7A7E717CA9A2}" type="presParOf" srcId="{263B1815-D93D-43A1-952A-FB836E4299ED}" destId="{61DD7B77-0F97-4A8C-9DBB-76EEF7CEBB79}" srcOrd="0" destOrd="0" presId="urn:microsoft.com/office/officeart/2008/layout/LinedList"/>
    <dgm:cxn modelId="{3E55A3A8-80F9-4792-A930-4E4E2EF1A28D}" type="presParOf" srcId="{263B1815-D93D-43A1-952A-FB836E4299ED}" destId="{75EB87D2-C2BF-4481-8EC6-C9229414F35D}" srcOrd="1" destOrd="0" presId="urn:microsoft.com/office/officeart/2008/layout/LinedList"/>
    <dgm:cxn modelId="{9A320DF1-32BB-4E9D-8646-3EF13243091C}" type="presParOf" srcId="{803EB2F3-2E66-4BAB-9EEF-2D33A59D9314}" destId="{2D2EB5D1-F5C9-485E-97E1-F44FDF33E489}" srcOrd="4" destOrd="0" presId="urn:microsoft.com/office/officeart/2008/layout/LinedList"/>
    <dgm:cxn modelId="{40E72F5E-7ACD-49CA-B5B1-A39F9026BC6A}" type="presParOf" srcId="{803EB2F3-2E66-4BAB-9EEF-2D33A59D9314}" destId="{63EF4AB1-8C2E-41A8-9832-FBBA6FFB04F6}" srcOrd="5" destOrd="0" presId="urn:microsoft.com/office/officeart/2008/layout/LinedList"/>
    <dgm:cxn modelId="{1CEF5947-8B4C-4108-8A9C-92D125DA4F80}" type="presParOf" srcId="{63EF4AB1-8C2E-41A8-9832-FBBA6FFB04F6}" destId="{3F60372F-CD3A-40B2-B481-9A1C6DFE53D6}" srcOrd="0" destOrd="0" presId="urn:microsoft.com/office/officeart/2008/layout/LinedList"/>
    <dgm:cxn modelId="{AD63EFEF-8643-446F-946B-7FFCF96C385C}" type="presParOf" srcId="{63EF4AB1-8C2E-41A8-9832-FBBA6FFB04F6}" destId="{23B5A400-28FB-439F-814D-97D1D48C3D84}" srcOrd="1" destOrd="0" presId="urn:microsoft.com/office/officeart/2008/layout/LinedList"/>
    <dgm:cxn modelId="{B1EB9843-F5D4-40EB-BE68-A6FD25FE9274}" type="presParOf" srcId="{803EB2F3-2E66-4BAB-9EEF-2D33A59D9314}" destId="{1B204654-B4FE-41EB-AF27-8C49C0D0E2F8}" srcOrd="6" destOrd="0" presId="urn:microsoft.com/office/officeart/2008/layout/LinedList"/>
    <dgm:cxn modelId="{02C72E87-1AA3-4B88-9E14-7B58CB6B2312}" type="presParOf" srcId="{803EB2F3-2E66-4BAB-9EEF-2D33A59D9314}" destId="{DC4688B7-BBE7-4305-B250-B6A499D09C5E}" srcOrd="7" destOrd="0" presId="urn:microsoft.com/office/officeart/2008/layout/LinedList"/>
    <dgm:cxn modelId="{BBA1196E-A426-4703-99D7-7594FA076FEB}" type="presParOf" srcId="{DC4688B7-BBE7-4305-B250-B6A499D09C5E}" destId="{DC7FF681-6B36-49A5-BBBD-6B53D4D9CD21}" srcOrd="0" destOrd="0" presId="urn:microsoft.com/office/officeart/2008/layout/LinedList"/>
    <dgm:cxn modelId="{35C04FEC-2E32-4EAE-BCA6-EEF7F20084EE}" type="presParOf" srcId="{DC4688B7-BBE7-4305-B250-B6A499D09C5E}" destId="{12426A35-D46C-4EB9-8C86-D03DE1C79F19}" srcOrd="1" destOrd="0" presId="urn:microsoft.com/office/officeart/2008/layout/LinedList"/>
    <dgm:cxn modelId="{96E1C03E-A859-4B1F-9D84-B9FDACD45FBE}" type="presParOf" srcId="{803EB2F3-2E66-4BAB-9EEF-2D33A59D9314}" destId="{2C49B90E-14D5-4B42-9CA2-0806A5A4D8B9}" srcOrd="8" destOrd="0" presId="urn:microsoft.com/office/officeart/2008/layout/LinedList"/>
    <dgm:cxn modelId="{8C10F691-B02C-46B3-ADE0-E6D3BF50FEF0}" type="presParOf" srcId="{803EB2F3-2E66-4BAB-9EEF-2D33A59D9314}" destId="{D56BD197-3D0F-4384-A61C-EF6A03D63501}" srcOrd="9" destOrd="0" presId="urn:microsoft.com/office/officeart/2008/layout/LinedList"/>
    <dgm:cxn modelId="{0B84C540-4F8C-48F1-907D-CAEB67CC9DF8}" type="presParOf" srcId="{D56BD197-3D0F-4384-A61C-EF6A03D63501}" destId="{7B1B7868-7348-417E-BD04-9FCB3E549AF9}" srcOrd="0" destOrd="0" presId="urn:microsoft.com/office/officeart/2008/layout/LinedList"/>
    <dgm:cxn modelId="{9549285A-8BCB-415D-A634-D5400146DBC0}" type="presParOf" srcId="{D56BD197-3D0F-4384-A61C-EF6A03D63501}" destId="{45B14BDA-99BB-4BAB-AF44-02F4BB900F6C}" srcOrd="1" destOrd="0" presId="urn:microsoft.com/office/officeart/2008/layout/LinedList"/>
    <dgm:cxn modelId="{85E2C882-2671-4A4C-9A5C-130407FC147E}" type="presParOf" srcId="{803EB2F3-2E66-4BAB-9EEF-2D33A59D9314}" destId="{7DA37643-31E8-4479-9FC0-F06755C54B14}" srcOrd="10" destOrd="0" presId="urn:microsoft.com/office/officeart/2008/layout/LinedList"/>
    <dgm:cxn modelId="{E0C4D8C1-154C-4D12-ADDF-AB53D1A9186C}" type="presParOf" srcId="{803EB2F3-2E66-4BAB-9EEF-2D33A59D9314}" destId="{72F7738D-A946-4469-8D13-744E75EC5156}" srcOrd="11" destOrd="0" presId="urn:microsoft.com/office/officeart/2008/layout/LinedList"/>
    <dgm:cxn modelId="{92A59083-AB5F-42E7-B051-E3C26EB0A9C3}" type="presParOf" srcId="{72F7738D-A946-4469-8D13-744E75EC5156}" destId="{D9DCAC30-E5E5-4949-919C-A35F590B18F8}" srcOrd="0" destOrd="0" presId="urn:microsoft.com/office/officeart/2008/layout/LinedList"/>
    <dgm:cxn modelId="{FDC56C94-4A8C-4235-99EF-AEE8C6B2BED4}" type="presParOf" srcId="{72F7738D-A946-4469-8D13-744E75EC5156}" destId="{DD3BBD00-F387-4D1C-B944-75063A96D95E}" srcOrd="1" destOrd="0" presId="urn:microsoft.com/office/officeart/2008/layout/LinedList"/>
    <dgm:cxn modelId="{66F4F494-16C5-4C83-A0FE-B93BCB085AB8}" type="presParOf" srcId="{803EB2F3-2E66-4BAB-9EEF-2D33A59D9314}" destId="{92AAF49A-8308-44D7-AA2C-6B2557E0DCC0}" srcOrd="12" destOrd="0" presId="urn:microsoft.com/office/officeart/2008/layout/LinedList"/>
    <dgm:cxn modelId="{281BAE88-B654-42FC-BF5C-C91B8C7576E3}" type="presParOf" srcId="{803EB2F3-2E66-4BAB-9EEF-2D33A59D9314}" destId="{A76635A0-507B-4BC8-A2DA-2D65435B266A}" srcOrd="13" destOrd="0" presId="urn:microsoft.com/office/officeart/2008/layout/LinedList"/>
    <dgm:cxn modelId="{A4B98ADE-0972-402D-B614-1C1A46FC9171}" type="presParOf" srcId="{A76635A0-507B-4BC8-A2DA-2D65435B266A}" destId="{4D85B699-8E9D-4905-BD89-9FF74C6D33B1}" srcOrd="0" destOrd="0" presId="urn:microsoft.com/office/officeart/2008/layout/LinedList"/>
    <dgm:cxn modelId="{C29BCFDE-7781-403A-84F8-F0BE65C6D97B}" type="presParOf" srcId="{A76635A0-507B-4BC8-A2DA-2D65435B266A}" destId="{B431716F-368D-499D-9B25-5415877EFD0F}" srcOrd="1" destOrd="0" presId="urn:microsoft.com/office/officeart/2008/layout/Lin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B98AAB4-1155-4964-B92C-FD609EAA53F4}">
      <dsp:nvSpPr>
        <dsp:cNvPr id="0" name=""/>
        <dsp:cNvSpPr/>
      </dsp:nvSpPr>
      <dsp:spPr>
        <a:xfrm>
          <a:off x="0" y="491"/>
          <a:ext cx="687094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8A46B9-04BB-447B-995B-26965868F062}">
      <dsp:nvSpPr>
        <dsp:cNvPr id="0" name=""/>
        <dsp:cNvSpPr/>
      </dsp:nvSpPr>
      <dsp:spPr>
        <a:xfrm>
          <a:off x="0" y="491"/>
          <a:ext cx="6870940" cy="5747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zh-CN" altLang="en-US" sz="2400" b="0" kern="1200" dirty="0"/>
            <a:t>一、技术需求</a:t>
          </a:r>
        </a:p>
      </dsp:txBody>
      <dsp:txXfrm>
        <a:off x="0" y="491"/>
        <a:ext cx="6870940" cy="574761"/>
      </dsp:txXfrm>
    </dsp:sp>
    <dsp:sp modelId="{D0A357E2-FD8B-432A-B960-35F9DDE9F041}">
      <dsp:nvSpPr>
        <dsp:cNvPr id="0" name=""/>
        <dsp:cNvSpPr/>
      </dsp:nvSpPr>
      <dsp:spPr>
        <a:xfrm>
          <a:off x="0" y="575252"/>
          <a:ext cx="687094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DD7B77-0F97-4A8C-9DBB-76EEF7CEBB79}">
      <dsp:nvSpPr>
        <dsp:cNvPr id="0" name=""/>
        <dsp:cNvSpPr/>
      </dsp:nvSpPr>
      <dsp:spPr>
        <a:xfrm>
          <a:off x="0" y="575252"/>
          <a:ext cx="6870940" cy="5747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zh-CN" altLang="en-US" sz="2400" b="0" kern="1200" dirty="0"/>
            <a:t>二、解决方案</a:t>
          </a:r>
        </a:p>
      </dsp:txBody>
      <dsp:txXfrm>
        <a:off x="0" y="575252"/>
        <a:ext cx="6870940" cy="574761"/>
      </dsp:txXfrm>
    </dsp:sp>
    <dsp:sp modelId="{2D2EB5D1-F5C9-485E-97E1-F44FDF33E489}">
      <dsp:nvSpPr>
        <dsp:cNvPr id="0" name=""/>
        <dsp:cNvSpPr/>
      </dsp:nvSpPr>
      <dsp:spPr>
        <a:xfrm>
          <a:off x="0" y="1150014"/>
          <a:ext cx="687094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60372F-CD3A-40B2-B481-9A1C6DFE53D6}">
      <dsp:nvSpPr>
        <dsp:cNvPr id="0" name=""/>
        <dsp:cNvSpPr/>
      </dsp:nvSpPr>
      <dsp:spPr>
        <a:xfrm>
          <a:off x="0" y="1150014"/>
          <a:ext cx="6870940" cy="5747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zh-CN" altLang="en-US" sz="2400" b="0" kern="1200" dirty="0"/>
            <a:t>三、医药化工行业废水</a:t>
          </a:r>
        </a:p>
      </dsp:txBody>
      <dsp:txXfrm>
        <a:off x="0" y="1150014"/>
        <a:ext cx="6870940" cy="574761"/>
      </dsp:txXfrm>
    </dsp:sp>
    <dsp:sp modelId="{1B204654-B4FE-41EB-AF27-8C49C0D0E2F8}">
      <dsp:nvSpPr>
        <dsp:cNvPr id="0" name=""/>
        <dsp:cNvSpPr/>
      </dsp:nvSpPr>
      <dsp:spPr>
        <a:xfrm>
          <a:off x="0" y="1724775"/>
          <a:ext cx="687094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7FF681-6B36-49A5-BBBD-6B53D4D9CD21}">
      <dsp:nvSpPr>
        <dsp:cNvPr id="0" name=""/>
        <dsp:cNvSpPr/>
      </dsp:nvSpPr>
      <dsp:spPr>
        <a:xfrm>
          <a:off x="0" y="1724775"/>
          <a:ext cx="6870940" cy="5747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zh-CN" altLang="en-US" sz="2400" b="0" kern="1200" dirty="0"/>
            <a:t>四、一般工业废水</a:t>
          </a:r>
        </a:p>
      </dsp:txBody>
      <dsp:txXfrm>
        <a:off x="0" y="1724775"/>
        <a:ext cx="6870940" cy="574761"/>
      </dsp:txXfrm>
    </dsp:sp>
    <dsp:sp modelId="{2C49B90E-14D5-4B42-9CA2-0806A5A4D8B9}">
      <dsp:nvSpPr>
        <dsp:cNvPr id="0" name=""/>
        <dsp:cNvSpPr/>
      </dsp:nvSpPr>
      <dsp:spPr>
        <a:xfrm>
          <a:off x="0" y="2299537"/>
          <a:ext cx="687094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1B7868-7348-417E-BD04-9FCB3E549AF9}">
      <dsp:nvSpPr>
        <dsp:cNvPr id="0" name=""/>
        <dsp:cNvSpPr/>
      </dsp:nvSpPr>
      <dsp:spPr>
        <a:xfrm>
          <a:off x="0" y="2299537"/>
          <a:ext cx="6870940" cy="5747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zh-CN" altLang="en-US" sz="2400" b="0" kern="1200" dirty="0"/>
            <a:t>五、城市污水处理厂</a:t>
          </a:r>
        </a:p>
      </dsp:txBody>
      <dsp:txXfrm>
        <a:off x="0" y="2299537"/>
        <a:ext cx="6870940" cy="574761"/>
      </dsp:txXfrm>
    </dsp:sp>
    <dsp:sp modelId="{7DA37643-31E8-4479-9FC0-F06755C54B14}">
      <dsp:nvSpPr>
        <dsp:cNvPr id="0" name=""/>
        <dsp:cNvSpPr/>
      </dsp:nvSpPr>
      <dsp:spPr>
        <a:xfrm>
          <a:off x="0" y="2874298"/>
          <a:ext cx="687094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DCAC30-E5E5-4949-919C-A35F590B18F8}">
      <dsp:nvSpPr>
        <dsp:cNvPr id="0" name=""/>
        <dsp:cNvSpPr/>
      </dsp:nvSpPr>
      <dsp:spPr>
        <a:xfrm>
          <a:off x="0" y="2874298"/>
          <a:ext cx="6870940" cy="5747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zh-CN" altLang="en-US" sz="2400" b="0" kern="1200" dirty="0"/>
            <a:t>六、案例经验总结</a:t>
          </a:r>
        </a:p>
      </dsp:txBody>
      <dsp:txXfrm>
        <a:off x="0" y="2874298"/>
        <a:ext cx="6870940" cy="574761"/>
      </dsp:txXfrm>
    </dsp:sp>
    <dsp:sp modelId="{92AAF49A-8308-44D7-AA2C-6B2557E0DCC0}">
      <dsp:nvSpPr>
        <dsp:cNvPr id="0" name=""/>
        <dsp:cNvSpPr/>
      </dsp:nvSpPr>
      <dsp:spPr>
        <a:xfrm>
          <a:off x="0" y="3449060"/>
          <a:ext cx="687094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85B699-8E9D-4905-BD89-9FF74C6D33B1}">
      <dsp:nvSpPr>
        <dsp:cNvPr id="0" name=""/>
        <dsp:cNvSpPr/>
      </dsp:nvSpPr>
      <dsp:spPr>
        <a:xfrm>
          <a:off x="0" y="3449060"/>
          <a:ext cx="6870940" cy="5747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zh-CN" altLang="en-US" sz="2400" b="0" kern="1200" dirty="0"/>
            <a:t>七、增效成本初判</a:t>
          </a:r>
        </a:p>
      </dsp:txBody>
      <dsp:txXfrm>
        <a:off x="0" y="3449060"/>
        <a:ext cx="6870940" cy="574761"/>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pPr/>
              <a:t>11/14/2018</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48A87A34-81AB-432B-8DAE-1953F412C126}" type="datetimeFigureOut">
              <a:rPr lang="en-US" dirty="0"/>
              <a:pPr/>
              <a:t>11/14/2018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标题和描述">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11/14/2018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带描述的引言">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zh-CN" altLang="en-US"/>
              <a:t>单击此处编辑母版标题样式</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11/14/2018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pPr/>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片">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11/14/2018</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栏">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zh-CN" altLang="en-US"/>
              <a:t>单击此处编辑母版标题样式</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3" name="Date Placeholder 2"/>
          <p:cNvSpPr>
            <a:spLocks noGrp="1"/>
          </p:cNvSpPr>
          <p:nvPr>
            <p:ph type="dt" sz="half" idx="10"/>
          </p:nvPr>
        </p:nvSpPr>
        <p:spPr/>
        <p:txBody>
          <a:bodyPr/>
          <a:lstStyle/>
          <a:p>
            <a:fld id="{48A87A34-81AB-432B-8DAE-1953F412C126}" type="datetimeFigureOut">
              <a:rPr lang="en-US" dirty="0"/>
              <a:pPr/>
              <a:t>11/14/2018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图片栏">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zh-CN" altLang="en-US"/>
              <a:t>单击此处编辑母版标题样式</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3" name="Date Placeholder 2"/>
          <p:cNvSpPr>
            <a:spLocks noGrp="1"/>
          </p:cNvSpPr>
          <p:nvPr>
            <p:ph type="dt" sz="half" idx="10"/>
          </p:nvPr>
        </p:nvSpPr>
        <p:spPr/>
        <p:txBody>
          <a:bodyPr/>
          <a:lstStyle/>
          <a:p>
            <a:fld id="{48A87A34-81AB-432B-8DAE-1953F412C126}" type="datetimeFigureOut">
              <a:rPr lang="en-US" dirty="0"/>
              <a:pPr/>
              <a:t>11/14/2018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11/14/2018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11/14/2018</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11/14/2018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zh-CN" altLang="en-US"/>
              <a:t>单击此处编辑母版标题样式</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11/14/2018</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11/14/2018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85800" y="3132666"/>
            <a:ext cx="5311775" cy="3086019"/>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72200" y="3132666"/>
            <a:ext cx="5334000" cy="3086019"/>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11/14/2018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11/14/2018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11/14/2018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48A87A34-81AB-432B-8DAE-1953F412C126}" type="datetimeFigureOut">
              <a:rPr lang="en-US" dirty="0"/>
              <a:pPr/>
              <a:t>11/14/2018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48A87A34-81AB-432B-8DAE-1953F412C126}" type="datetimeFigureOut">
              <a:rPr lang="en-US" dirty="0"/>
              <a:pPr/>
              <a:t>11/14/2018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xmlns=""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11/14/2018</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5FFE768-42E2-46BC-98B3-62414CA86664}"/>
              </a:ext>
            </a:extLst>
          </p:cNvPr>
          <p:cNvSpPr>
            <a:spLocks noGrp="1"/>
          </p:cNvSpPr>
          <p:nvPr>
            <p:ph type="ctrTitle"/>
          </p:nvPr>
        </p:nvSpPr>
        <p:spPr/>
        <p:txBody>
          <a:bodyPr/>
          <a:lstStyle/>
          <a:p>
            <a:pPr algn="r"/>
            <a:r>
              <a:rPr lang="zh-CN" altLang="zh-CN" dirty="0"/>
              <a:t>适用多行业工业废水的</a:t>
            </a:r>
            <a:r>
              <a:rPr lang="en-US" altLang="zh-CN" dirty="0"/>
              <a:t/>
            </a:r>
            <a:br>
              <a:rPr lang="en-US" altLang="zh-CN" dirty="0"/>
            </a:br>
            <a:r>
              <a:rPr lang="zh-CN" altLang="zh-CN" dirty="0"/>
              <a:t>生化系统增效技术</a:t>
            </a:r>
          </a:p>
        </p:txBody>
      </p:sp>
      <p:sp>
        <p:nvSpPr>
          <p:cNvPr id="3" name="副标题 2">
            <a:extLst>
              <a:ext uri="{FF2B5EF4-FFF2-40B4-BE49-F238E27FC236}">
                <a16:creationId xmlns:a16="http://schemas.microsoft.com/office/drawing/2014/main" xmlns="" id="{C315825C-E361-4B28-8388-00D64A7D634D}"/>
              </a:ext>
            </a:extLst>
          </p:cNvPr>
          <p:cNvSpPr>
            <a:spLocks noGrp="1"/>
          </p:cNvSpPr>
          <p:nvPr>
            <p:ph type="subTitle" idx="1"/>
          </p:nvPr>
        </p:nvSpPr>
        <p:spPr>
          <a:xfrm>
            <a:off x="1371600" y="3882366"/>
            <a:ext cx="9448800" cy="685800"/>
          </a:xfrm>
        </p:spPr>
        <p:txBody>
          <a:bodyPr>
            <a:noAutofit/>
          </a:bodyPr>
          <a:lstStyle/>
          <a:p>
            <a:pPr algn="r"/>
            <a:r>
              <a:rPr lang="zh-CN" altLang="en-US" sz="2800" dirty="0"/>
              <a:t>夏青</a:t>
            </a:r>
            <a:endParaRPr lang="en-US" altLang="zh-CN" sz="2800" dirty="0"/>
          </a:p>
          <a:p>
            <a:pPr algn="r"/>
            <a:r>
              <a:rPr lang="en-US" altLang="zh-CN" sz="2800" dirty="0"/>
              <a:t>2018</a:t>
            </a:r>
            <a:r>
              <a:rPr lang="zh-CN" altLang="en-US" sz="2800" dirty="0"/>
              <a:t>年</a:t>
            </a:r>
            <a:r>
              <a:rPr lang="en-US" altLang="zh-CN" sz="2800" dirty="0"/>
              <a:t>10</a:t>
            </a:r>
            <a:r>
              <a:rPr lang="zh-CN" altLang="en-US" sz="2800" dirty="0"/>
              <a:t>月</a:t>
            </a:r>
          </a:p>
        </p:txBody>
      </p:sp>
    </p:spTree>
    <p:extLst>
      <p:ext uri="{BB962C8B-B14F-4D97-AF65-F5344CB8AC3E}">
        <p14:creationId xmlns:p14="http://schemas.microsoft.com/office/powerpoint/2010/main" xmlns="" val="3475243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846A12A-804F-41A5-B3AB-B7D776BFB9AC}"/>
              </a:ext>
            </a:extLst>
          </p:cNvPr>
          <p:cNvSpPr>
            <a:spLocks noGrp="1"/>
          </p:cNvSpPr>
          <p:nvPr>
            <p:ph type="title"/>
          </p:nvPr>
        </p:nvSpPr>
        <p:spPr/>
        <p:txBody>
          <a:bodyPr/>
          <a:lstStyle/>
          <a:p>
            <a:r>
              <a:rPr lang="zh-CN" altLang="en-US" dirty="0"/>
              <a:t>三、医药化工行业废水</a:t>
            </a:r>
          </a:p>
        </p:txBody>
      </p:sp>
      <p:sp>
        <p:nvSpPr>
          <p:cNvPr id="3" name="内容占位符 2">
            <a:extLst>
              <a:ext uri="{FF2B5EF4-FFF2-40B4-BE49-F238E27FC236}">
                <a16:creationId xmlns:a16="http://schemas.microsoft.com/office/drawing/2014/main" xmlns="" id="{174CDAF5-9640-46B4-9CEB-349E9593D158}"/>
              </a:ext>
            </a:extLst>
          </p:cNvPr>
          <p:cNvSpPr>
            <a:spLocks noGrp="1"/>
          </p:cNvSpPr>
          <p:nvPr>
            <p:ph idx="1"/>
          </p:nvPr>
        </p:nvSpPr>
        <p:spPr/>
        <p:txBody>
          <a:bodyPr/>
          <a:lstStyle/>
          <a:p>
            <a:r>
              <a:rPr lang="zh-CN" altLang="en-US" dirty="0"/>
              <a:t>生化系统增效技术的适用性分析：</a:t>
            </a:r>
            <a:endParaRPr lang="en-US" altLang="zh-CN" dirty="0"/>
          </a:p>
          <a:p>
            <a:pPr marL="457200" indent="-457200">
              <a:buFont typeface="+mj-lt"/>
              <a:buAutoNum type="arabicPeriod" startAt="3"/>
            </a:pPr>
            <a:r>
              <a:rPr lang="zh-CN" altLang="zh-CN" dirty="0"/>
              <a:t>生化系统增效后，比普通活性污泥法的效率高好几倍，因此，在水里的停留时间可以缩短，基建投资成本可以减少。</a:t>
            </a:r>
          </a:p>
          <a:p>
            <a:pPr marL="457200" indent="-457200">
              <a:buFont typeface="+mj-lt"/>
              <a:buAutoNum type="arabicPeriod" startAt="3"/>
            </a:pPr>
            <a:r>
              <a:rPr lang="zh-CN" altLang="zh-CN" dirty="0"/>
              <a:t>微生物所需营养失衡，以现场实际数据定制生产菌剂和载体，重新计算</a:t>
            </a:r>
            <a:r>
              <a:rPr lang="en-US" altLang="zh-CN" dirty="0"/>
              <a:t>C:N:P</a:t>
            </a:r>
            <a:r>
              <a:rPr lang="zh-CN" altLang="zh-CN" dirty="0"/>
              <a:t>（碳</a:t>
            </a:r>
            <a:r>
              <a:rPr lang="en-US" altLang="zh-CN" dirty="0"/>
              <a:t>-</a:t>
            </a:r>
            <a:r>
              <a:rPr lang="zh-CN" altLang="zh-CN" dirty="0"/>
              <a:t>氮</a:t>
            </a:r>
            <a:r>
              <a:rPr lang="en-US" altLang="zh-CN" dirty="0"/>
              <a:t>-</a:t>
            </a:r>
            <a:r>
              <a:rPr lang="zh-CN" altLang="zh-CN" dirty="0"/>
              <a:t>磷）的比例。</a:t>
            </a:r>
            <a:endParaRPr lang="en-US" altLang="zh-CN" dirty="0"/>
          </a:p>
          <a:p>
            <a:pPr marL="457200" indent="-457200">
              <a:buFont typeface="+mj-lt"/>
              <a:buAutoNum type="arabicPeriod" startAt="3"/>
            </a:pPr>
            <a:r>
              <a:rPr lang="zh-CN" altLang="zh-CN" dirty="0"/>
              <a:t>工艺流程也可以大大缩减（除原毒如氰化物含量高），减少高级氧化（芬顿、电催化臭氧）等工艺，大大减少危废的产生。</a:t>
            </a:r>
            <a:endParaRPr lang="en-US" altLang="zh-CN" dirty="0"/>
          </a:p>
          <a:p>
            <a:pPr marL="457200" indent="-457200">
              <a:buFont typeface="+mj-lt"/>
              <a:buAutoNum type="arabicPeriod" startAt="3"/>
            </a:pPr>
            <a:r>
              <a:rPr lang="zh-CN" altLang="zh-CN" dirty="0"/>
              <a:t>污水处理系统生化增效后，在原有设施情况下，把水量提升到设计水量。</a:t>
            </a:r>
          </a:p>
          <a:p>
            <a:endParaRPr lang="zh-CN" altLang="en-US" dirty="0"/>
          </a:p>
        </p:txBody>
      </p:sp>
    </p:spTree>
    <p:extLst>
      <p:ext uri="{BB962C8B-B14F-4D97-AF65-F5344CB8AC3E}">
        <p14:creationId xmlns:p14="http://schemas.microsoft.com/office/powerpoint/2010/main" xmlns="" val="1495092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86C06699-DA4F-4562-9E3B-71B537DF117A}"/>
              </a:ext>
            </a:extLst>
          </p:cNvPr>
          <p:cNvSpPr>
            <a:spLocks noGrp="1"/>
          </p:cNvSpPr>
          <p:nvPr>
            <p:ph type="title"/>
          </p:nvPr>
        </p:nvSpPr>
        <p:spPr/>
        <p:txBody>
          <a:bodyPr/>
          <a:lstStyle/>
          <a:p>
            <a:r>
              <a:rPr lang="zh-CN" altLang="en-US" dirty="0"/>
              <a:t>三、医药化工行业废水</a:t>
            </a:r>
          </a:p>
        </p:txBody>
      </p:sp>
      <p:sp>
        <p:nvSpPr>
          <p:cNvPr id="3" name="内容占位符 2">
            <a:extLst>
              <a:ext uri="{FF2B5EF4-FFF2-40B4-BE49-F238E27FC236}">
                <a16:creationId xmlns:a16="http://schemas.microsoft.com/office/drawing/2014/main" xmlns="" id="{44CC9EED-BFEE-4E96-8762-569EB275CEA5}"/>
              </a:ext>
            </a:extLst>
          </p:cNvPr>
          <p:cNvSpPr>
            <a:spLocks noGrp="1"/>
          </p:cNvSpPr>
          <p:nvPr>
            <p:ph idx="1"/>
          </p:nvPr>
        </p:nvSpPr>
        <p:spPr/>
        <p:txBody>
          <a:bodyPr/>
          <a:lstStyle/>
          <a:p>
            <a:pPr marL="0" indent="0">
              <a:buNone/>
            </a:pPr>
            <a:r>
              <a:rPr lang="zh-CN" altLang="en-US" dirty="0"/>
              <a:t>案例一：</a:t>
            </a:r>
            <a:endParaRPr lang="en-US" altLang="zh-CN" dirty="0"/>
          </a:p>
          <a:p>
            <a:r>
              <a:rPr lang="zh-CN" altLang="zh-CN" dirty="0"/>
              <a:t>以某医药公司</a:t>
            </a:r>
            <a:r>
              <a:rPr lang="zh-CN" altLang="en-US" dirty="0"/>
              <a:t>设计</a:t>
            </a:r>
            <a:r>
              <a:rPr lang="zh-CN" altLang="zh-CN" dirty="0"/>
              <a:t>日处理能力</a:t>
            </a:r>
            <a:r>
              <a:rPr lang="en-US" altLang="zh-CN" dirty="0"/>
              <a:t>1500</a:t>
            </a:r>
            <a:r>
              <a:rPr lang="zh-CN" altLang="zh-CN" dirty="0"/>
              <a:t>吨的污水处理站为例</a:t>
            </a:r>
            <a:r>
              <a:rPr lang="zh-CN" altLang="en-US" dirty="0"/>
              <a:t>：</a:t>
            </a:r>
            <a:endParaRPr lang="en-US" altLang="zh-CN" dirty="0"/>
          </a:p>
          <a:p>
            <a:r>
              <a:rPr lang="zh-CN" altLang="zh-CN" dirty="0"/>
              <a:t>原有处理工艺为：车间浓水收集池</a:t>
            </a:r>
            <a:r>
              <a:rPr lang="en-US" altLang="zh-CN" dirty="0"/>
              <a:t>→</a:t>
            </a:r>
            <a:r>
              <a:rPr lang="zh-CN" altLang="zh-CN" dirty="0"/>
              <a:t>组合池</a:t>
            </a:r>
            <a:r>
              <a:rPr lang="en-US" altLang="zh-CN" dirty="0"/>
              <a:t>1→</a:t>
            </a:r>
            <a:r>
              <a:rPr lang="zh-CN" altLang="zh-CN" dirty="0"/>
              <a:t>气浮→组合池</a:t>
            </a:r>
            <a:r>
              <a:rPr lang="en-US" altLang="zh-CN" dirty="0"/>
              <a:t>2→</a:t>
            </a:r>
            <a:r>
              <a:rPr lang="zh-CN" altLang="zh-CN" dirty="0"/>
              <a:t>气浮</a:t>
            </a:r>
            <a:r>
              <a:rPr lang="en-US" altLang="zh-CN" dirty="0"/>
              <a:t>→</a:t>
            </a:r>
            <a:r>
              <a:rPr lang="zh-CN" altLang="zh-CN" dirty="0"/>
              <a:t>厌氧池</a:t>
            </a:r>
            <a:r>
              <a:rPr lang="en-US" altLang="zh-CN" dirty="0"/>
              <a:t>→</a:t>
            </a:r>
            <a:r>
              <a:rPr lang="zh-CN" altLang="zh-CN" dirty="0"/>
              <a:t>一沉池</a:t>
            </a:r>
            <a:r>
              <a:rPr lang="en-US" altLang="zh-CN" dirty="0"/>
              <a:t>→A/O→MBR→</a:t>
            </a:r>
            <a:r>
              <a:rPr lang="zh-CN" altLang="zh-CN" dirty="0"/>
              <a:t>终沉池</a:t>
            </a:r>
            <a:r>
              <a:rPr lang="en-US" altLang="zh-CN" dirty="0"/>
              <a:t>→</a:t>
            </a:r>
            <a:r>
              <a:rPr lang="zh-CN" altLang="zh-CN" dirty="0"/>
              <a:t>外排。</a:t>
            </a:r>
          </a:p>
          <a:p>
            <a:r>
              <a:rPr lang="zh-CN" altLang="zh-CN" dirty="0"/>
              <a:t>设计负荷为</a:t>
            </a:r>
            <a:r>
              <a:rPr lang="zh-CN" altLang="en-US" dirty="0"/>
              <a:t>：</a:t>
            </a:r>
            <a:endParaRPr lang="en-US" altLang="zh-CN" dirty="0"/>
          </a:p>
          <a:p>
            <a:endParaRPr lang="en-US" altLang="zh-CN" dirty="0"/>
          </a:p>
          <a:p>
            <a:r>
              <a:rPr lang="zh-CN" altLang="zh-CN" dirty="0"/>
              <a:t>出水指标执行</a:t>
            </a:r>
            <a:r>
              <a:rPr lang="en-US" altLang="zh-CN" dirty="0"/>
              <a:t>GB 21904-2008</a:t>
            </a:r>
            <a:r>
              <a:rPr lang="zh-CN" altLang="zh-CN" dirty="0"/>
              <a:t>三级排放标准</a:t>
            </a:r>
            <a:r>
              <a:rPr lang="zh-CN" altLang="en-US" dirty="0"/>
              <a:t>：</a:t>
            </a:r>
            <a:endParaRPr lang="en-US" altLang="zh-CN" dirty="0"/>
          </a:p>
          <a:p>
            <a:endParaRPr lang="en-US" altLang="zh-CN" dirty="0"/>
          </a:p>
          <a:p>
            <a:r>
              <a:rPr lang="zh-CN" altLang="en-US" dirty="0"/>
              <a:t>在</a:t>
            </a:r>
            <a:r>
              <a:rPr lang="zh-CN" altLang="zh-CN" dirty="0"/>
              <a:t>污水站</a:t>
            </a:r>
            <a:r>
              <a:rPr lang="zh-CN" altLang="en-US" dirty="0"/>
              <a:t>实际</a:t>
            </a:r>
            <a:r>
              <a:rPr lang="zh-CN" altLang="zh-CN" dirty="0"/>
              <a:t>处理</a:t>
            </a:r>
            <a:r>
              <a:rPr lang="zh-CN" altLang="en-US" dirty="0"/>
              <a:t>量</a:t>
            </a:r>
            <a:r>
              <a:rPr lang="zh-CN" altLang="zh-CN" dirty="0"/>
              <a:t>≤</a:t>
            </a:r>
            <a:r>
              <a:rPr lang="en-US" altLang="zh-CN" dirty="0"/>
              <a:t>350 </a:t>
            </a:r>
            <a:r>
              <a:rPr lang="zh-CN" altLang="zh-CN" dirty="0"/>
              <a:t>吨</a:t>
            </a:r>
            <a:r>
              <a:rPr lang="en-US" altLang="zh-CN" dirty="0"/>
              <a:t>/d</a:t>
            </a:r>
            <a:r>
              <a:rPr lang="zh-CN" altLang="en-US" dirty="0"/>
              <a:t>时</a:t>
            </a:r>
            <a:r>
              <a:rPr lang="zh-CN" altLang="zh-CN" dirty="0"/>
              <a:t>，</a:t>
            </a:r>
            <a:r>
              <a:rPr lang="en-US" altLang="zh-CN" dirty="0"/>
              <a:t>MBR</a:t>
            </a:r>
            <a:r>
              <a:rPr lang="zh-CN" altLang="zh-CN" dirty="0"/>
              <a:t>膜严重堵塞，终沉池要加次氯酸钠才能达标。</a:t>
            </a:r>
            <a:endParaRPr lang="en-US" altLang="zh-CN" dirty="0"/>
          </a:p>
          <a:p>
            <a:pPr marL="0" indent="0">
              <a:buNone/>
            </a:pPr>
            <a:endParaRPr lang="zh-CN" altLang="en-US" dirty="0"/>
          </a:p>
        </p:txBody>
      </p:sp>
      <p:graphicFrame>
        <p:nvGraphicFramePr>
          <p:cNvPr id="8" name="表格 7">
            <a:extLst>
              <a:ext uri="{FF2B5EF4-FFF2-40B4-BE49-F238E27FC236}">
                <a16:creationId xmlns:a16="http://schemas.microsoft.com/office/drawing/2014/main" xmlns="" id="{E1EEE0E8-F56D-42A4-90D1-AC2718845382}"/>
              </a:ext>
            </a:extLst>
          </p:cNvPr>
          <p:cNvGraphicFramePr>
            <a:graphicFrameLocks noGrp="1"/>
          </p:cNvGraphicFramePr>
          <p:nvPr>
            <p:extLst>
              <p:ext uri="{D42A27DB-BD31-4B8C-83A1-F6EECF244321}">
                <p14:modId xmlns:p14="http://schemas.microsoft.com/office/powerpoint/2010/main" xmlns="" val="1219351597"/>
              </p:ext>
            </p:extLst>
          </p:nvPr>
        </p:nvGraphicFramePr>
        <p:xfrm>
          <a:off x="1521077" y="4155617"/>
          <a:ext cx="6725776" cy="487680"/>
        </p:xfrm>
        <a:graphic>
          <a:graphicData uri="http://schemas.openxmlformats.org/drawingml/2006/table">
            <a:tbl>
              <a:tblPr firstRow="1" firstCol="1" bandRow="1">
                <a:tableStyleId>{7E9639D4-E3E2-4D34-9284-5A2195B3D0D7}</a:tableStyleId>
              </a:tblPr>
              <a:tblGrid>
                <a:gridCol w="1681444">
                  <a:extLst>
                    <a:ext uri="{9D8B030D-6E8A-4147-A177-3AD203B41FA5}">
                      <a16:colId xmlns:a16="http://schemas.microsoft.com/office/drawing/2014/main" xmlns="" val="501048957"/>
                    </a:ext>
                  </a:extLst>
                </a:gridCol>
                <a:gridCol w="1681444">
                  <a:extLst>
                    <a:ext uri="{9D8B030D-6E8A-4147-A177-3AD203B41FA5}">
                      <a16:colId xmlns:a16="http://schemas.microsoft.com/office/drawing/2014/main" xmlns="" val="1459824883"/>
                    </a:ext>
                  </a:extLst>
                </a:gridCol>
                <a:gridCol w="1681444">
                  <a:extLst>
                    <a:ext uri="{9D8B030D-6E8A-4147-A177-3AD203B41FA5}">
                      <a16:colId xmlns:a16="http://schemas.microsoft.com/office/drawing/2014/main" xmlns="" val="3174474227"/>
                    </a:ext>
                  </a:extLst>
                </a:gridCol>
                <a:gridCol w="1681444">
                  <a:extLst>
                    <a:ext uri="{9D8B030D-6E8A-4147-A177-3AD203B41FA5}">
                      <a16:colId xmlns:a16="http://schemas.microsoft.com/office/drawing/2014/main" xmlns="" val="132397196"/>
                    </a:ext>
                  </a:extLst>
                </a:gridCol>
              </a:tblGrid>
              <a:tr h="0">
                <a:tc>
                  <a:txBody>
                    <a:bodyPr/>
                    <a:lstStyle/>
                    <a:p>
                      <a:pPr algn="just">
                        <a:spcAft>
                          <a:spcPts val="0"/>
                        </a:spcAft>
                      </a:pPr>
                      <a:r>
                        <a:rPr lang="en-US" sz="1600" kern="0">
                          <a:effectLst/>
                        </a:rPr>
                        <a:t>COD mg/L </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0" dirty="0">
                          <a:effectLst/>
                        </a:rPr>
                        <a:t>NH3-N mg/L</a:t>
                      </a:r>
                      <a:endParaRPr lang="zh-CN" sz="16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0">
                          <a:effectLst/>
                        </a:rPr>
                        <a:t>TP mg/L</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0">
                          <a:effectLst/>
                        </a:rPr>
                        <a:t>pH</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xmlns="" val="1708206131"/>
                  </a:ext>
                </a:extLst>
              </a:tr>
              <a:tr h="0">
                <a:tc>
                  <a:txBody>
                    <a:bodyPr/>
                    <a:lstStyle/>
                    <a:p>
                      <a:pPr algn="just">
                        <a:spcAft>
                          <a:spcPts val="0"/>
                        </a:spcAft>
                      </a:pPr>
                      <a:r>
                        <a:rPr lang="zh-CN" sz="1600" kern="0" dirty="0">
                          <a:effectLst/>
                        </a:rPr>
                        <a:t>≤</a:t>
                      </a:r>
                      <a:r>
                        <a:rPr lang="en-US" sz="1600" kern="0" dirty="0">
                          <a:effectLst/>
                        </a:rPr>
                        <a:t>4000   </a:t>
                      </a:r>
                      <a:endParaRPr lang="zh-CN" sz="16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zh-CN" sz="1600" kern="0">
                          <a:effectLst/>
                        </a:rPr>
                        <a:t>≤</a:t>
                      </a:r>
                      <a:r>
                        <a:rPr lang="en-US" sz="1600" kern="0">
                          <a:effectLst/>
                        </a:rPr>
                        <a:t>60</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zh-CN" sz="1600" kern="0">
                          <a:effectLst/>
                        </a:rPr>
                        <a:t>≤</a:t>
                      </a:r>
                      <a:r>
                        <a:rPr lang="en-US" sz="1600" kern="0">
                          <a:effectLst/>
                        </a:rPr>
                        <a:t>20</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0" dirty="0">
                          <a:effectLst/>
                        </a:rPr>
                        <a:t>6-9</a:t>
                      </a:r>
                      <a:endParaRPr lang="zh-CN" sz="16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xmlns="" val="821445336"/>
                  </a:ext>
                </a:extLst>
              </a:tr>
            </a:tbl>
          </a:graphicData>
        </a:graphic>
      </p:graphicFrame>
      <p:graphicFrame>
        <p:nvGraphicFramePr>
          <p:cNvPr id="9" name="表格 8">
            <a:extLst>
              <a:ext uri="{FF2B5EF4-FFF2-40B4-BE49-F238E27FC236}">
                <a16:creationId xmlns:a16="http://schemas.microsoft.com/office/drawing/2014/main" xmlns="" id="{4495F3D9-4FC9-44BA-88F6-ADFCD77E9918}"/>
              </a:ext>
            </a:extLst>
          </p:cNvPr>
          <p:cNvGraphicFramePr>
            <a:graphicFrameLocks noGrp="1"/>
          </p:cNvGraphicFramePr>
          <p:nvPr>
            <p:extLst>
              <p:ext uri="{D42A27DB-BD31-4B8C-83A1-F6EECF244321}">
                <p14:modId xmlns:p14="http://schemas.microsoft.com/office/powerpoint/2010/main" xmlns="" val="216090139"/>
              </p:ext>
            </p:extLst>
          </p:nvPr>
        </p:nvGraphicFramePr>
        <p:xfrm>
          <a:off x="1521077" y="5030725"/>
          <a:ext cx="6725776" cy="487680"/>
        </p:xfrm>
        <a:graphic>
          <a:graphicData uri="http://schemas.openxmlformats.org/drawingml/2006/table">
            <a:tbl>
              <a:tblPr firstRow="1" firstCol="1" bandRow="1">
                <a:tableStyleId>{7E9639D4-E3E2-4D34-9284-5A2195B3D0D7}</a:tableStyleId>
              </a:tblPr>
              <a:tblGrid>
                <a:gridCol w="1681444">
                  <a:extLst>
                    <a:ext uri="{9D8B030D-6E8A-4147-A177-3AD203B41FA5}">
                      <a16:colId xmlns:a16="http://schemas.microsoft.com/office/drawing/2014/main" xmlns="" val="629651810"/>
                    </a:ext>
                  </a:extLst>
                </a:gridCol>
                <a:gridCol w="1681444">
                  <a:extLst>
                    <a:ext uri="{9D8B030D-6E8A-4147-A177-3AD203B41FA5}">
                      <a16:colId xmlns:a16="http://schemas.microsoft.com/office/drawing/2014/main" xmlns="" val="370858950"/>
                    </a:ext>
                  </a:extLst>
                </a:gridCol>
                <a:gridCol w="1681444">
                  <a:extLst>
                    <a:ext uri="{9D8B030D-6E8A-4147-A177-3AD203B41FA5}">
                      <a16:colId xmlns:a16="http://schemas.microsoft.com/office/drawing/2014/main" xmlns="" val="2871283900"/>
                    </a:ext>
                  </a:extLst>
                </a:gridCol>
                <a:gridCol w="1681444">
                  <a:extLst>
                    <a:ext uri="{9D8B030D-6E8A-4147-A177-3AD203B41FA5}">
                      <a16:colId xmlns:a16="http://schemas.microsoft.com/office/drawing/2014/main" xmlns="" val="500663874"/>
                    </a:ext>
                  </a:extLst>
                </a:gridCol>
              </a:tblGrid>
              <a:tr h="0">
                <a:tc>
                  <a:txBody>
                    <a:bodyPr/>
                    <a:lstStyle/>
                    <a:p>
                      <a:pPr algn="just">
                        <a:spcAft>
                          <a:spcPts val="0"/>
                        </a:spcAft>
                      </a:pPr>
                      <a:r>
                        <a:rPr lang="en-US" sz="1600" kern="0">
                          <a:effectLst/>
                        </a:rPr>
                        <a:t>COD mg/L </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0">
                          <a:effectLst/>
                        </a:rPr>
                        <a:t>NH3-N mg/L</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0">
                          <a:effectLst/>
                        </a:rPr>
                        <a:t>TP mg/L</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0">
                          <a:effectLst/>
                        </a:rPr>
                        <a:t>pH</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xmlns="" val="4113162963"/>
                  </a:ext>
                </a:extLst>
              </a:tr>
              <a:tr h="0">
                <a:tc>
                  <a:txBody>
                    <a:bodyPr/>
                    <a:lstStyle/>
                    <a:p>
                      <a:pPr algn="just">
                        <a:spcAft>
                          <a:spcPts val="0"/>
                        </a:spcAft>
                      </a:pPr>
                      <a:r>
                        <a:rPr lang="zh-CN" sz="1600" kern="0" dirty="0">
                          <a:effectLst/>
                        </a:rPr>
                        <a:t>≤</a:t>
                      </a:r>
                      <a:r>
                        <a:rPr lang="en-US" sz="1600" kern="0" dirty="0">
                          <a:effectLst/>
                        </a:rPr>
                        <a:t>500</a:t>
                      </a:r>
                      <a:endParaRPr lang="zh-CN" sz="16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zh-CN" sz="1600" kern="0">
                          <a:effectLst/>
                        </a:rPr>
                        <a:t>≤</a:t>
                      </a:r>
                      <a:r>
                        <a:rPr lang="en-US" sz="1600" kern="0">
                          <a:effectLst/>
                        </a:rPr>
                        <a:t>30</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zh-CN" sz="1600" kern="0">
                          <a:effectLst/>
                        </a:rPr>
                        <a:t>≤</a:t>
                      </a:r>
                      <a:r>
                        <a:rPr lang="en-US" sz="1600" kern="0">
                          <a:effectLst/>
                        </a:rPr>
                        <a:t>8</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0" dirty="0">
                          <a:effectLst/>
                        </a:rPr>
                        <a:t>6-9</a:t>
                      </a:r>
                      <a:endParaRPr lang="zh-CN" sz="16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xmlns="" val="318500020"/>
                  </a:ext>
                </a:extLst>
              </a:tr>
            </a:tbl>
          </a:graphicData>
        </a:graphic>
      </p:graphicFrame>
    </p:spTree>
    <p:extLst>
      <p:ext uri="{BB962C8B-B14F-4D97-AF65-F5344CB8AC3E}">
        <p14:creationId xmlns:p14="http://schemas.microsoft.com/office/powerpoint/2010/main" xmlns="" val="130752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25A8C79F-7610-46C2-A69B-0CB3A6328357}"/>
              </a:ext>
            </a:extLst>
          </p:cNvPr>
          <p:cNvSpPr>
            <a:spLocks noGrp="1"/>
          </p:cNvSpPr>
          <p:nvPr>
            <p:ph type="title"/>
          </p:nvPr>
        </p:nvSpPr>
        <p:spPr/>
        <p:txBody>
          <a:bodyPr/>
          <a:lstStyle/>
          <a:p>
            <a:r>
              <a:rPr lang="zh-CN" altLang="en-US" dirty="0"/>
              <a:t>三、医药化工行业废水</a:t>
            </a:r>
          </a:p>
        </p:txBody>
      </p:sp>
      <p:sp>
        <p:nvSpPr>
          <p:cNvPr id="3" name="内容占位符 2">
            <a:extLst>
              <a:ext uri="{FF2B5EF4-FFF2-40B4-BE49-F238E27FC236}">
                <a16:creationId xmlns:a16="http://schemas.microsoft.com/office/drawing/2014/main" xmlns="" id="{98B02FF3-9540-45A4-BBE1-51B86FBBDB41}"/>
              </a:ext>
            </a:extLst>
          </p:cNvPr>
          <p:cNvSpPr>
            <a:spLocks noGrp="1"/>
          </p:cNvSpPr>
          <p:nvPr>
            <p:ph idx="1"/>
          </p:nvPr>
        </p:nvSpPr>
        <p:spPr/>
        <p:txBody>
          <a:bodyPr/>
          <a:lstStyle/>
          <a:p>
            <a:pPr marL="0" indent="0">
              <a:buNone/>
            </a:pPr>
            <a:r>
              <a:rPr lang="zh-CN" altLang="en-US" dirty="0"/>
              <a:t>案例一：</a:t>
            </a:r>
            <a:endParaRPr lang="en-US" altLang="zh-CN" dirty="0"/>
          </a:p>
          <a:p>
            <a:r>
              <a:rPr lang="zh-CN" altLang="zh-CN" dirty="0"/>
              <a:t>此医药化工废水具有五高特点，高</a:t>
            </a:r>
            <a:r>
              <a:rPr lang="en-US" altLang="zh-CN" dirty="0"/>
              <a:t>COD</a:t>
            </a:r>
            <a:r>
              <a:rPr lang="zh-CN" altLang="zh-CN" dirty="0"/>
              <a:t>、高氨氮、高总氮、高总磷、高电导率，经采用生化系统增效技术后，投加微生物增效载体，复合</a:t>
            </a:r>
            <a:r>
              <a:rPr lang="en-US" altLang="zh-CN" dirty="0"/>
              <a:t>COD</a:t>
            </a:r>
            <a:r>
              <a:rPr lang="zh-CN" altLang="zh-CN" dirty="0"/>
              <a:t>菌剂和复合脱氮菌剂后，强化生化系统的</a:t>
            </a:r>
            <a:r>
              <a:rPr lang="en-US" altLang="zh-CN" dirty="0"/>
              <a:t>COD</a:t>
            </a:r>
            <a:r>
              <a:rPr lang="zh-CN" altLang="zh-CN" dirty="0"/>
              <a:t>和氨氮、总氮去除能力，在不停产不停水的情况下实现生化系统增效，实现进水水量</a:t>
            </a:r>
            <a:r>
              <a:rPr lang="zh-CN" altLang="en-US" dirty="0"/>
              <a:t>提高至约</a:t>
            </a:r>
            <a:r>
              <a:rPr lang="en-US" altLang="zh-CN" dirty="0"/>
              <a:t>1200t/d</a:t>
            </a:r>
            <a:r>
              <a:rPr lang="zh-CN" altLang="zh-CN" dirty="0"/>
              <a:t>。停止次氯酸钠加药后完全达纳管标准。后期拆除后端</a:t>
            </a:r>
            <a:r>
              <a:rPr lang="en-US" altLang="zh-CN" dirty="0"/>
              <a:t>MBR</a:t>
            </a:r>
            <a:r>
              <a:rPr lang="zh-CN" altLang="zh-CN" dirty="0"/>
              <a:t>工艺，仍</a:t>
            </a:r>
            <a:r>
              <a:rPr lang="zh-CN" altLang="en-US" dirty="0"/>
              <a:t>保证</a:t>
            </a:r>
            <a:r>
              <a:rPr lang="zh-CN" altLang="zh-CN" dirty="0"/>
              <a:t>出水达标。</a:t>
            </a:r>
          </a:p>
          <a:p>
            <a:endParaRPr lang="zh-CN" altLang="zh-CN" dirty="0"/>
          </a:p>
          <a:p>
            <a:endParaRPr lang="zh-CN" altLang="en-US" dirty="0"/>
          </a:p>
        </p:txBody>
      </p:sp>
      <p:graphicFrame>
        <p:nvGraphicFramePr>
          <p:cNvPr id="4" name="表格 3">
            <a:extLst>
              <a:ext uri="{FF2B5EF4-FFF2-40B4-BE49-F238E27FC236}">
                <a16:creationId xmlns:a16="http://schemas.microsoft.com/office/drawing/2014/main" xmlns="" id="{5EE161A9-0D58-40C2-8712-213E48EB1819}"/>
              </a:ext>
            </a:extLst>
          </p:cNvPr>
          <p:cNvGraphicFramePr>
            <a:graphicFrameLocks noGrp="1"/>
          </p:cNvGraphicFramePr>
          <p:nvPr>
            <p:extLst>
              <p:ext uri="{D42A27DB-BD31-4B8C-83A1-F6EECF244321}">
                <p14:modId xmlns:p14="http://schemas.microsoft.com/office/powerpoint/2010/main" xmlns="" val="3444932783"/>
              </p:ext>
            </p:extLst>
          </p:nvPr>
        </p:nvGraphicFramePr>
        <p:xfrm>
          <a:off x="943105" y="4405999"/>
          <a:ext cx="10253984" cy="914400"/>
        </p:xfrm>
        <a:graphic>
          <a:graphicData uri="http://schemas.openxmlformats.org/drawingml/2006/table">
            <a:tbl>
              <a:tblPr firstRow="1" firstCol="1" bandRow="1">
                <a:tableStyleId>{7E9639D4-E3E2-4D34-9284-5A2195B3D0D7}</a:tableStyleId>
              </a:tblPr>
              <a:tblGrid>
                <a:gridCol w="1708174">
                  <a:extLst>
                    <a:ext uri="{9D8B030D-6E8A-4147-A177-3AD203B41FA5}">
                      <a16:colId xmlns:a16="http://schemas.microsoft.com/office/drawing/2014/main" xmlns="" val="48874564"/>
                    </a:ext>
                  </a:extLst>
                </a:gridCol>
                <a:gridCol w="1708174">
                  <a:extLst>
                    <a:ext uri="{9D8B030D-6E8A-4147-A177-3AD203B41FA5}">
                      <a16:colId xmlns:a16="http://schemas.microsoft.com/office/drawing/2014/main" xmlns="" val="1505060535"/>
                    </a:ext>
                  </a:extLst>
                </a:gridCol>
                <a:gridCol w="1709409">
                  <a:extLst>
                    <a:ext uri="{9D8B030D-6E8A-4147-A177-3AD203B41FA5}">
                      <a16:colId xmlns:a16="http://schemas.microsoft.com/office/drawing/2014/main" xmlns="" val="166842502"/>
                    </a:ext>
                  </a:extLst>
                </a:gridCol>
                <a:gridCol w="1709409">
                  <a:extLst>
                    <a:ext uri="{9D8B030D-6E8A-4147-A177-3AD203B41FA5}">
                      <a16:colId xmlns:a16="http://schemas.microsoft.com/office/drawing/2014/main" xmlns="" val="2230151151"/>
                    </a:ext>
                  </a:extLst>
                </a:gridCol>
                <a:gridCol w="1709409">
                  <a:extLst>
                    <a:ext uri="{9D8B030D-6E8A-4147-A177-3AD203B41FA5}">
                      <a16:colId xmlns:a16="http://schemas.microsoft.com/office/drawing/2014/main" xmlns="" val="30311667"/>
                    </a:ext>
                  </a:extLst>
                </a:gridCol>
                <a:gridCol w="1709409">
                  <a:extLst>
                    <a:ext uri="{9D8B030D-6E8A-4147-A177-3AD203B41FA5}">
                      <a16:colId xmlns:a16="http://schemas.microsoft.com/office/drawing/2014/main" xmlns="" val="3895467197"/>
                    </a:ext>
                  </a:extLst>
                </a:gridCol>
              </a:tblGrid>
              <a:tr h="0">
                <a:tc>
                  <a:txBody>
                    <a:bodyPr/>
                    <a:lstStyle/>
                    <a:p>
                      <a:pPr algn="just">
                        <a:spcAft>
                          <a:spcPts val="0"/>
                        </a:spcAft>
                      </a:pPr>
                      <a:r>
                        <a:rPr lang="zh-CN" sz="2000" kern="100">
                          <a:effectLst/>
                        </a:rPr>
                        <a:t>项目</a:t>
                      </a:r>
                      <a:endParaRPr lang="zh-CN" sz="20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2000" kern="100">
                          <a:effectLst/>
                        </a:rPr>
                        <a:t>COD mg/L</a:t>
                      </a:r>
                      <a:endParaRPr lang="zh-CN" sz="20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2000" kern="100" dirty="0">
                          <a:effectLst/>
                        </a:rPr>
                        <a:t>NH3-N mg/L</a:t>
                      </a:r>
                      <a:endParaRPr lang="zh-CN" sz="20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2000" kern="100">
                          <a:effectLst/>
                        </a:rPr>
                        <a:t>TP mg/L</a:t>
                      </a:r>
                      <a:endParaRPr lang="zh-CN" sz="20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2000" kern="100">
                          <a:effectLst/>
                        </a:rPr>
                        <a:t>TN mg/L</a:t>
                      </a:r>
                      <a:endParaRPr lang="zh-CN" sz="20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2000" kern="100">
                          <a:effectLst/>
                        </a:rPr>
                        <a:t>pH</a:t>
                      </a:r>
                      <a:endParaRPr lang="zh-CN" sz="20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xmlns="" val="2492212299"/>
                  </a:ext>
                </a:extLst>
              </a:tr>
              <a:tr h="0">
                <a:tc>
                  <a:txBody>
                    <a:bodyPr/>
                    <a:lstStyle/>
                    <a:p>
                      <a:pPr algn="just">
                        <a:spcAft>
                          <a:spcPts val="0"/>
                        </a:spcAft>
                      </a:pPr>
                      <a:r>
                        <a:rPr lang="zh-CN" sz="2000" kern="100">
                          <a:effectLst/>
                        </a:rPr>
                        <a:t>进水指标</a:t>
                      </a:r>
                      <a:endParaRPr lang="zh-CN" sz="20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zh-CN" sz="2000" kern="100">
                          <a:effectLst/>
                        </a:rPr>
                        <a:t>≤</a:t>
                      </a:r>
                      <a:r>
                        <a:rPr lang="en-US" sz="2000" kern="100">
                          <a:effectLst/>
                        </a:rPr>
                        <a:t>10000</a:t>
                      </a:r>
                      <a:endParaRPr lang="zh-CN" sz="20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zh-CN" sz="2000" kern="100">
                          <a:effectLst/>
                        </a:rPr>
                        <a:t>≤</a:t>
                      </a:r>
                      <a:r>
                        <a:rPr lang="en-US" sz="2000" kern="100">
                          <a:effectLst/>
                        </a:rPr>
                        <a:t>700</a:t>
                      </a:r>
                      <a:endParaRPr lang="zh-CN" sz="20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zh-CN" sz="2000" kern="100">
                          <a:effectLst/>
                        </a:rPr>
                        <a:t>≤</a:t>
                      </a:r>
                      <a:r>
                        <a:rPr lang="en-US" sz="2000" kern="100">
                          <a:effectLst/>
                        </a:rPr>
                        <a:t>500</a:t>
                      </a:r>
                      <a:endParaRPr lang="zh-CN" sz="20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zh-CN" sz="2000" kern="100">
                          <a:effectLst/>
                        </a:rPr>
                        <a:t>≤</a:t>
                      </a:r>
                      <a:r>
                        <a:rPr lang="en-US" sz="2000" kern="100">
                          <a:effectLst/>
                        </a:rPr>
                        <a:t>1500</a:t>
                      </a:r>
                      <a:endParaRPr lang="zh-CN" sz="20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2000" kern="100">
                          <a:effectLst/>
                        </a:rPr>
                        <a:t>6-9</a:t>
                      </a:r>
                      <a:endParaRPr lang="zh-CN" sz="20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xmlns="" val="2405931627"/>
                  </a:ext>
                </a:extLst>
              </a:tr>
              <a:tr h="0">
                <a:tc>
                  <a:txBody>
                    <a:bodyPr/>
                    <a:lstStyle/>
                    <a:p>
                      <a:pPr algn="just">
                        <a:spcAft>
                          <a:spcPts val="0"/>
                        </a:spcAft>
                      </a:pPr>
                      <a:r>
                        <a:rPr lang="zh-CN" sz="2000" kern="100" dirty="0">
                          <a:effectLst/>
                        </a:rPr>
                        <a:t>出水指标</a:t>
                      </a:r>
                      <a:endParaRPr lang="zh-CN" sz="20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zh-CN" sz="2000" kern="100">
                          <a:effectLst/>
                        </a:rPr>
                        <a:t>≤</a:t>
                      </a:r>
                      <a:r>
                        <a:rPr lang="en-US" sz="2000" kern="100">
                          <a:effectLst/>
                        </a:rPr>
                        <a:t>300</a:t>
                      </a:r>
                      <a:endParaRPr lang="zh-CN" sz="20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zh-CN" sz="2000" kern="100" dirty="0">
                          <a:effectLst/>
                        </a:rPr>
                        <a:t>≤</a:t>
                      </a:r>
                      <a:r>
                        <a:rPr lang="en-US" sz="2000" kern="100" dirty="0">
                          <a:effectLst/>
                        </a:rPr>
                        <a:t>1</a:t>
                      </a:r>
                      <a:endParaRPr lang="zh-CN" sz="20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zh-CN" sz="2000" kern="100">
                          <a:effectLst/>
                        </a:rPr>
                        <a:t>≤</a:t>
                      </a:r>
                      <a:r>
                        <a:rPr lang="en-US" sz="2000" kern="100">
                          <a:effectLst/>
                        </a:rPr>
                        <a:t>2</a:t>
                      </a:r>
                      <a:endParaRPr lang="zh-CN" sz="20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zh-CN" sz="2000" kern="100">
                          <a:effectLst/>
                        </a:rPr>
                        <a:t>≤</a:t>
                      </a:r>
                      <a:r>
                        <a:rPr lang="en-US" sz="2000" kern="100">
                          <a:effectLst/>
                        </a:rPr>
                        <a:t>10</a:t>
                      </a:r>
                      <a:endParaRPr lang="zh-CN" sz="20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2000" kern="100" dirty="0">
                          <a:effectLst/>
                        </a:rPr>
                        <a:t>6-9</a:t>
                      </a:r>
                      <a:endParaRPr lang="zh-CN" sz="20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xmlns="" val="1062720026"/>
                  </a:ext>
                </a:extLst>
              </a:tr>
            </a:tbl>
          </a:graphicData>
        </a:graphic>
      </p:graphicFrame>
    </p:spTree>
    <p:extLst>
      <p:ext uri="{BB962C8B-B14F-4D97-AF65-F5344CB8AC3E}">
        <p14:creationId xmlns:p14="http://schemas.microsoft.com/office/powerpoint/2010/main" xmlns="" val="3010215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E3C34314-CB27-4B3B-83C8-1A9C8C34FAC2}"/>
              </a:ext>
            </a:extLst>
          </p:cNvPr>
          <p:cNvSpPr>
            <a:spLocks noGrp="1"/>
          </p:cNvSpPr>
          <p:nvPr>
            <p:ph type="title"/>
          </p:nvPr>
        </p:nvSpPr>
        <p:spPr/>
        <p:txBody>
          <a:bodyPr/>
          <a:lstStyle/>
          <a:p>
            <a:r>
              <a:rPr lang="zh-CN" altLang="en-US" dirty="0"/>
              <a:t>三、医药化工行业废水</a:t>
            </a:r>
          </a:p>
        </p:txBody>
      </p:sp>
      <p:sp>
        <p:nvSpPr>
          <p:cNvPr id="3" name="内容占位符 2">
            <a:extLst>
              <a:ext uri="{FF2B5EF4-FFF2-40B4-BE49-F238E27FC236}">
                <a16:creationId xmlns:a16="http://schemas.microsoft.com/office/drawing/2014/main" xmlns="" id="{56EB1803-1C38-4E5B-8858-4B8F42620B23}"/>
              </a:ext>
            </a:extLst>
          </p:cNvPr>
          <p:cNvSpPr>
            <a:spLocks noGrp="1"/>
          </p:cNvSpPr>
          <p:nvPr>
            <p:ph idx="1"/>
          </p:nvPr>
        </p:nvSpPr>
        <p:spPr/>
        <p:txBody>
          <a:bodyPr/>
          <a:lstStyle/>
          <a:p>
            <a:pPr marL="0" indent="0">
              <a:buNone/>
            </a:pPr>
            <a:r>
              <a:rPr lang="zh-CN" altLang="en-US" dirty="0"/>
              <a:t>案例二：</a:t>
            </a:r>
            <a:endParaRPr lang="en-US" altLang="zh-CN" dirty="0"/>
          </a:p>
          <a:p>
            <a:r>
              <a:rPr lang="zh-CN" altLang="en-US" dirty="0"/>
              <a:t>某</a:t>
            </a:r>
            <a:r>
              <a:rPr lang="zh-CN" altLang="zh-CN" dirty="0"/>
              <a:t>抗生素类产品生产公司</a:t>
            </a:r>
            <a:r>
              <a:rPr lang="zh-CN" altLang="en-US" dirty="0"/>
              <a:t>，</a:t>
            </a:r>
            <a:r>
              <a:rPr lang="zh-CN" altLang="zh-CN" dirty="0"/>
              <a:t>设计处理能力</a:t>
            </a:r>
            <a:r>
              <a:rPr lang="en-US" altLang="zh-CN" dirty="0"/>
              <a:t>5000 </a:t>
            </a:r>
            <a:r>
              <a:rPr lang="zh-CN" altLang="zh-CN" dirty="0"/>
              <a:t>吨</a:t>
            </a:r>
            <a:r>
              <a:rPr lang="en-US" altLang="zh-CN" dirty="0"/>
              <a:t>/d</a:t>
            </a:r>
            <a:r>
              <a:rPr lang="zh-CN" altLang="zh-CN" dirty="0"/>
              <a:t>的污水设施</a:t>
            </a:r>
            <a:r>
              <a:rPr lang="zh-CN" altLang="en-US" dirty="0"/>
              <a:t>，原</a:t>
            </a:r>
            <a:r>
              <a:rPr lang="zh-CN" altLang="zh-CN" dirty="0"/>
              <a:t>采用的处理工艺为：调节池→芬顿</a:t>
            </a:r>
            <a:r>
              <a:rPr lang="en-US" altLang="zh-CN" dirty="0"/>
              <a:t>→</a:t>
            </a:r>
            <a:r>
              <a:rPr lang="zh-CN" altLang="zh-CN" dirty="0"/>
              <a:t>中间水池</a:t>
            </a:r>
            <a:r>
              <a:rPr lang="en-US" altLang="zh-CN" dirty="0"/>
              <a:t>→</a:t>
            </a:r>
            <a:r>
              <a:rPr lang="zh-CN" altLang="zh-CN" dirty="0"/>
              <a:t>厌氧（</a:t>
            </a:r>
            <a:r>
              <a:rPr lang="en-US" altLang="zh-CN" dirty="0"/>
              <a:t>HRT 7</a:t>
            </a:r>
            <a:r>
              <a:rPr lang="zh-CN" altLang="zh-CN" dirty="0"/>
              <a:t>天）</a:t>
            </a:r>
            <a:r>
              <a:rPr lang="en-US" altLang="zh-CN" dirty="0"/>
              <a:t>→</a:t>
            </a:r>
            <a:r>
              <a:rPr lang="zh-CN" altLang="zh-CN" dirty="0"/>
              <a:t>深曝池（内回流</a:t>
            </a:r>
            <a:r>
              <a:rPr lang="en-US" altLang="zh-CN" dirty="0"/>
              <a:t>HRT 96H)→A/O(</a:t>
            </a:r>
            <a:r>
              <a:rPr lang="zh-CN" altLang="zh-CN" dirty="0"/>
              <a:t>内回流</a:t>
            </a:r>
            <a:r>
              <a:rPr lang="en-US" altLang="zh-CN" dirty="0"/>
              <a:t>HRT 72h)→ </a:t>
            </a:r>
            <a:r>
              <a:rPr lang="zh-CN" altLang="zh-CN" dirty="0"/>
              <a:t>二沉池</a:t>
            </a:r>
            <a:r>
              <a:rPr lang="en-US" altLang="zh-CN" dirty="0"/>
              <a:t>→</a:t>
            </a:r>
            <a:r>
              <a:rPr lang="zh-CN" altLang="zh-CN" dirty="0"/>
              <a:t>气浮物化（加次氯酸钠）</a:t>
            </a:r>
            <a:r>
              <a:rPr lang="en-US" altLang="zh-CN" dirty="0"/>
              <a:t>→ </a:t>
            </a:r>
            <a:r>
              <a:rPr lang="zh-CN" altLang="zh-CN" dirty="0"/>
              <a:t>外排</a:t>
            </a:r>
          </a:p>
          <a:p>
            <a:r>
              <a:rPr lang="zh-CN" altLang="zh-CN" dirty="0"/>
              <a:t>由于运行不稳定，</a:t>
            </a:r>
            <a:r>
              <a:rPr lang="en-US" altLang="zh-CN" dirty="0"/>
              <a:t>COD </a:t>
            </a:r>
            <a:r>
              <a:rPr lang="zh-CN" altLang="zh-CN" dirty="0"/>
              <a:t>、</a:t>
            </a:r>
            <a:r>
              <a:rPr lang="en-US" altLang="zh-CN" dirty="0"/>
              <a:t>NH3-N</a:t>
            </a:r>
            <a:r>
              <a:rPr lang="zh-CN" altLang="zh-CN" dirty="0"/>
              <a:t>、</a:t>
            </a:r>
            <a:r>
              <a:rPr lang="en-US" altLang="zh-CN" dirty="0"/>
              <a:t>TN </a:t>
            </a:r>
            <a:r>
              <a:rPr lang="zh-CN" altLang="zh-CN" dirty="0"/>
              <a:t>都超标，实际处理能力</a:t>
            </a:r>
            <a:r>
              <a:rPr lang="en-US" altLang="zh-CN" dirty="0"/>
              <a:t>1500 </a:t>
            </a:r>
            <a:r>
              <a:rPr lang="zh-CN" altLang="zh-CN" dirty="0"/>
              <a:t>吨</a:t>
            </a:r>
            <a:r>
              <a:rPr lang="en-US" altLang="zh-CN" dirty="0"/>
              <a:t>/d</a:t>
            </a:r>
            <a:r>
              <a:rPr lang="zh-CN" altLang="zh-CN" dirty="0"/>
              <a:t>。</a:t>
            </a:r>
            <a:endParaRPr lang="en-US" altLang="zh-CN" dirty="0"/>
          </a:p>
          <a:p>
            <a:r>
              <a:rPr lang="zh-CN" altLang="zh-CN" dirty="0"/>
              <a:t>采用</a:t>
            </a:r>
            <a:r>
              <a:rPr lang="en-US" altLang="zh-CN" dirty="0"/>
              <a:t>COD</a:t>
            </a:r>
            <a:r>
              <a:rPr lang="zh-CN" altLang="zh-CN" dirty="0"/>
              <a:t>去除、脱氮微生物菌剂进行生化系统增效后，</a:t>
            </a:r>
            <a:r>
              <a:rPr lang="en-US" altLang="zh-CN" dirty="0"/>
              <a:t>30</a:t>
            </a:r>
            <a:r>
              <a:rPr lang="zh-CN" altLang="zh-CN" dirty="0"/>
              <a:t>天后进水</a:t>
            </a:r>
            <a:r>
              <a:rPr lang="en-US" altLang="zh-CN" dirty="0"/>
              <a:t>COD≤1700mg/L</a:t>
            </a:r>
            <a:r>
              <a:rPr lang="zh-CN" altLang="zh-CN" dirty="0"/>
              <a:t>、</a:t>
            </a:r>
            <a:r>
              <a:rPr lang="en-US" altLang="zh-CN" dirty="0"/>
              <a:t>NH3-N≤600mg/L</a:t>
            </a:r>
            <a:r>
              <a:rPr lang="zh-CN" altLang="zh-CN" dirty="0"/>
              <a:t>、</a:t>
            </a:r>
            <a:r>
              <a:rPr lang="en-US" altLang="zh-CN" dirty="0"/>
              <a:t>TN≤1300mg/L</a:t>
            </a:r>
            <a:r>
              <a:rPr lang="zh-CN" altLang="zh-CN" dirty="0"/>
              <a:t>，二沉池出水实现</a:t>
            </a:r>
            <a:r>
              <a:rPr lang="en-US" altLang="zh-CN" dirty="0"/>
              <a:t>COD≤400mg/L</a:t>
            </a:r>
            <a:r>
              <a:rPr lang="zh-CN" altLang="zh-CN" dirty="0"/>
              <a:t>、</a:t>
            </a:r>
            <a:r>
              <a:rPr lang="en-US" altLang="zh-CN" dirty="0"/>
              <a:t>NH3-N≤1mg/L</a:t>
            </a:r>
            <a:r>
              <a:rPr lang="zh-CN" altLang="zh-CN" dirty="0"/>
              <a:t>、</a:t>
            </a:r>
            <a:r>
              <a:rPr lang="en-US" altLang="zh-CN" dirty="0"/>
              <a:t>TN≤15mg/L</a:t>
            </a:r>
            <a:r>
              <a:rPr lang="zh-CN" altLang="zh-CN" dirty="0"/>
              <a:t>，水量目前恢复到</a:t>
            </a:r>
            <a:r>
              <a:rPr lang="en-US" altLang="zh-CN" dirty="0"/>
              <a:t>3500</a:t>
            </a:r>
            <a:r>
              <a:rPr lang="zh-CN" altLang="zh-CN" dirty="0"/>
              <a:t>吨</a:t>
            </a:r>
            <a:r>
              <a:rPr lang="en-US" altLang="zh-CN" dirty="0"/>
              <a:t>/d-4200</a:t>
            </a:r>
            <a:r>
              <a:rPr lang="zh-CN" altLang="zh-CN" dirty="0"/>
              <a:t>吨</a:t>
            </a:r>
            <a:r>
              <a:rPr lang="en-US" altLang="zh-CN" dirty="0"/>
              <a:t>/d</a:t>
            </a:r>
            <a:r>
              <a:rPr lang="zh-CN" altLang="zh-CN" dirty="0"/>
              <a:t>处理量，砍掉后端气浮物化和</a:t>
            </a:r>
            <a:r>
              <a:rPr lang="zh-CN" altLang="en-US" dirty="0"/>
              <a:t>加</a:t>
            </a:r>
            <a:r>
              <a:rPr lang="zh-CN" altLang="zh-CN" dirty="0"/>
              <a:t>次氯酸钠</a:t>
            </a:r>
            <a:r>
              <a:rPr lang="zh-CN" altLang="en-US" dirty="0"/>
              <a:t>工艺</a:t>
            </a:r>
            <a:r>
              <a:rPr lang="zh-CN" altLang="zh-CN" dirty="0"/>
              <a:t>。</a:t>
            </a:r>
          </a:p>
          <a:p>
            <a:endParaRPr lang="zh-CN" altLang="en-US" dirty="0"/>
          </a:p>
        </p:txBody>
      </p:sp>
    </p:spTree>
    <p:extLst>
      <p:ext uri="{BB962C8B-B14F-4D97-AF65-F5344CB8AC3E}">
        <p14:creationId xmlns:p14="http://schemas.microsoft.com/office/powerpoint/2010/main" xmlns="" val="3299438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9C5252E9-B980-4CBE-84AA-743219441DEE}"/>
              </a:ext>
            </a:extLst>
          </p:cNvPr>
          <p:cNvSpPr>
            <a:spLocks noGrp="1"/>
          </p:cNvSpPr>
          <p:nvPr>
            <p:ph type="title"/>
          </p:nvPr>
        </p:nvSpPr>
        <p:spPr/>
        <p:txBody>
          <a:bodyPr/>
          <a:lstStyle/>
          <a:p>
            <a:r>
              <a:rPr lang="zh-CN" altLang="en-US" dirty="0"/>
              <a:t>四、一般工业废水</a:t>
            </a:r>
          </a:p>
        </p:txBody>
      </p:sp>
      <p:sp>
        <p:nvSpPr>
          <p:cNvPr id="3" name="内容占位符 2">
            <a:extLst>
              <a:ext uri="{FF2B5EF4-FFF2-40B4-BE49-F238E27FC236}">
                <a16:creationId xmlns:a16="http://schemas.microsoft.com/office/drawing/2014/main" xmlns="" id="{EE413219-A20A-47C7-A389-9DACA1BC2FB6}"/>
              </a:ext>
            </a:extLst>
          </p:cNvPr>
          <p:cNvSpPr>
            <a:spLocks noGrp="1"/>
          </p:cNvSpPr>
          <p:nvPr>
            <p:ph idx="1"/>
          </p:nvPr>
        </p:nvSpPr>
        <p:spPr/>
        <p:txBody>
          <a:bodyPr/>
          <a:lstStyle/>
          <a:p>
            <a:r>
              <a:rPr lang="zh-CN" altLang="en-US" dirty="0"/>
              <a:t>一般</a:t>
            </a:r>
            <a:r>
              <a:rPr lang="zh-CN" altLang="zh-CN" dirty="0"/>
              <a:t>工业</a:t>
            </a:r>
            <a:r>
              <a:rPr lang="zh-CN" altLang="en-US" dirty="0"/>
              <a:t>废</a:t>
            </a:r>
            <a:r>
              <a:rPr lang="zh-CN" altLang="zh-CN" dirty="0"/>
              <a:t>水</a:t>
            </a:r>
            <a:r>
              <a:rPr lang="zh-CN" altLang="en-US" dirty="0"/>
              <a:t>指：</a:t>
            </a:r>
            <a:r>
              <a:rPr lang="zh-CN" altLang="zh-CN" dirty="0"/>
              <a:t>纺织印染、造纸制浆、皮革制革、食品酿造、机械化工、煤炭焦化</a:t>
            </a:r>
            <a:r>
              <a:rPr lang="zh-CN" altLang="en-US" dirty="0"/>
              <a:t>等工业行业废水；</a:t>
            </a:r>
            <a:endParaRPr lang="en-US" altLang="zh-CN" dirty="0"/>
          </a:p>
          <a:p>
            <a:r>
              <a:rPr lang="zh-CN" altLang="en-US" dirty="0"/>
              <a:t>常见问题：</a:t>
            </a:r>
            <a:endParaRPr lang="zh-CN" altLang="zh-CN" dirty="0"/>
          </a:p>
          <a:p>
            <a:pPr marL="914400" lvl="1" indent="-457200">
              <a:buFont typeface="+mj-lt"/>
              <a:buAutoNum type="arabicPeriod"/>
            </a:pPr>
            <a:r>
              <a:rPr lang="zh-CN" altLang="en-US" sz="2400" dirty="0"/>
              <a:t>设计</a:t>
            </a:r>
            <a:r>
              <a:rPr lang="zh-CN" altLang="zh-CN" sz="2400" dirty="0"/>
              <a:t>缺陷（排放标准提高，场地限制和原本设计问题）</a:t>
            </a:r>
            <a:r>
              <a:rPr lang="zh-CN" altLang="en-US" sz="2400" dirty="0"/>
              <a:t>；</a:t>
            </a:r>
            <a:endParaRPr lang="zh-CN" altLang="zh-CN" sz="2400" dirty="0"/>
          </a:p>
          <a:p>
            <a:pPr marL="914400" lvl="1" indent="-457200">
              <a:buFont typeface="+mj-lt"/>
              <a:buAutoNum type="arabicPeriod"/>
            </a:pPr>
            <a:r>
              <a:rPr lang="zh-CN" altLang="zh-CN" sz="2400" dirty="0"/>
              <a:t>水质不稳定冲击导致的超标</a:t>
            </a:r>
            <a:r>
              <a:rPr lang="zh-CN" altLang="en-US" sz="2400" dirty="0"/>
              <a:t>；</a:t>
            </a:r>
            <a:endParaRPr lang="zh-CN" altLang="zh-CN" sz="2400" dirty="0"/>
          </a:p>
          <a:p>
            <a:pPr marL="914400" lvl="1" indent="-457200">
              <a:buFont typeface="+mj-lt"/>
              <a:buAutoNum type="arabicPeriod"/>
            </a:pPr>
            <a:r>
              <a:rPr lang="zh-CN" altLang="zh-CN" sz="2400" dirty="0"/>
              <a:t>系统不稳定冲击导致的超标</a:t>
            </a:r>
            <a:r>
              <a:rPr lang="zh-CN" altLang="en-US" sz="2400" dirty="0"/>
              <a:t>；</a:t>
            </a:r>
            <a:endParaRPr lang="zh-CN" altLang="zh-CN" sz="2400" dirty="0"/>
          </a:p>
          <a:p>
            <a:pPr marL="914400" lvl="1" indent="-457200">
              <a:buFont typeface="+mj-lt"/>
              <a:buAutoNum type="arabicPeriod"/>
            </a:pPr>
            <a:r>
              <a:rPr lang="zh-CN" altLang="zh-CN" sz="2400" dirty="0"/>
              <a:t>管理不善导致系统指标超标</a:t>
            </a:r>
            <a:r>
              <a:rPr lang="zh-CN" altLang="en-US" sz="2400" dirty="0"/>
              <a:t>；</a:t>
            </a:r>
            <a:endParaRPr lang="zh-CN" altLang="zh-CN" sz="2400" dirty="0"/>
          </a:p>
          <a:p>
            <a:pPr marL="914400" lvl="1" indent="-457200">
              <a:buFont typeface="+mj-lt"/>
              <a:buAutoNum type="arabicPeriod"/>
            </a:pPr>
            <a:r>
              <a:rPr lang="zh-CN" altLang="zh-CN" sz="2400" dirty="0"/>
              <a:t>处理成本高，污泥产生量大导致的困扰。</a:t>
            </a:r>
          </a:p>
          <a:p>
            <a:endParaRPr lang="zh-CN" altLang="en-US" dirty="0"/>
          </a:p>
        </p:txBody>
      </p:sp>
    </p:spTree>
    <p:extLst>
      <p:ext uri="{BB962C8B-B14F-4D97-AF65-F5344CB8AC3E}">
        <p14:creationId xmlns:p14="http://schemas.microsoft.com/office/powerpoint/2010/main" xmlns="" val="547489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589F352E-BB10-4417-BC9E-34B98E54AD29}"/>
              </a:ext>
            </a:extLst>
          </p:cNvPr>
          <p:cNvSpPr>
            <a:spLocks noGrp="1"/>
          </p:cNvSpPr>
          <p:nvPr>
            <p:ph type="title"/>
          </p:nvPr>
        </p:nvSpPr>
        <p:spPr/>
        <p:txBody>
          <a:bodyPr/>
          <a:lstStyle/>
          <a:p>
            <a:r>
              <a:rPr lang="zh-CN" altLang="en-US" dirty="0"/>
              <a:t>四、一般工业废水</a:t>
            </a:r>
          </a:p>
        </p:txBody>
      </p:sp>
      <p:sp>
        <p:nvSpPr>
          <p:cNvPr id="3" name="内容占位符 2">
            <a:extLst>
              <a:ext uri="{FF2B5EF4-FFF2-40B4-BE49-F238E27FC236}">
                <a16:creationId xmlns:a16="http://schemas.microsoft.com/office/drawing/2014/main" xmlns="" id="{62C58090-15F4-4CDC-B57D-171302974AC1}"/>
              </a:ext>
            </a:extLst>
          </p:cNvPr>
          <p:cNvSpPr>
            <a:spLocks noGrp="1"/>
          </p:cNvSpPr>
          <p:nvPr>
            <p:ph idx="1"/>
          </p:nvPr>
        </p:nvSpPr>
        <p:spPr/>
        <p:txBody>
          <a:bodyPr/>
          <a:lstStyle/>
          <a:p>
            <a:r>
              <a:rPr lang="zh-CN" altLang="en-US" dirty="0"/>
              <a:t>生化系统增效技术</a:t>
            </a:r>
            <a:r>
              <a:rPr lang="zh-CN" altLang="zh-CN" dirty="0"/>
              <a:t>解决</a:t>
            </a:r>
            <a:r>
              <a:rPr lang="zh-CN" altLang="en-US" dirty="0"/>
              <a:t>上述</a:t>
            </a:r>
            <a:r>
              <a:rPr lang="zh-CN" altLang="zh-CN" dirty="0"/>
              <a:t>问题</a:t>
            </a:r>
            <a:r>
              <a:rPr lang="zh-CN" altLang="en-US" dirty="0"/>
              <a:t>的切入点是：</a:t>
            </a:r>
            <a:endParaRPr lang="en-US" altLang="zh-CN" dirty="0"/>
          </a:p>
          <a:p>
            <a:pPr marL="457200" indent="-457200">
              <a:buFont typeface="+mj-lt"/>
              <a:buAutoNum type="arabicPeriod"/>
            </a:pPr>
            <a:r>
              <a:rPr lang="zh-CN" altLang="zh-CN" dirty="0"/>
              <a:t>设计缺陷：池容小（如调节池、生化池、二沉池），在建造污水站受场地或经济限制，不改变工艺，不新建池体的情况下，</a:t>
            </a:r>
            <a:r>
              <a:rPr lang="zh-CN" altLang="en-US" dirty="0"/>
              <a:t>需</a:t>
            </a:r>
            <a:r>
              <a:rPr lang="zh-CN" altLang="zh-CN" dirty="0"/>
              <a:t>提高生化系统各项去除效率。</a:t>
            </a:r>
            <a:endParaRPr lang="en-US" altLang="zh-CN" dirty="0"/>
          </a:p>
          <a:p>
            <a:pPr marL="457200" indent="-457200">
              <a:buFont typeface="+mj-lt"/>
              <a:buAutoNum type="arabicPeriod"/>
            </a:pPr>
            <a:r>
              <a:rPr lang="zh-CN" altLang="zh-CN" dirty="0"/>
              <a:t>水质不稳定，如进水指标超出设计负荷，污泥浓度</a:t>
            </a:r>
            <a:r>
              <a:rPr lang="en-US" altLang="zh-CN" dirty="0"/>
              <a:t>MLSS</a:t>
            </a:r>
            <a:r>
              <a:rPr lang="zh-CN" altLang="zh-CN" dirty="0"/>
              <a:t>提升，导致二沉池跑泥、污泥膨胀细状菌等问题，</a:t>
            </a:r>
            <a:r>
              <a:rPr lang="zh-CN" altLang="en-US" dirty="0"/>
              <a:t>在优先控制进水前提下同时提升污泥效率。</a:t>
            </a:r>
            <a:endParaRPr lang="en-US" altLang="zh-CN" dirty="0"/>
          </a:p>
          <a:p>
            <a:pPr marL="457200" indent="-457200">
              <a:buFont typeface="+mj-lt"/>
              <a:buAutoNum type="arabicPeriod"/>
            </a:pPr>
            <a:r>
              <a:rPr lang="zh-CN" altLang="zh-CN" dirty="0"/>
              <a:t>系统</a:t>
            </a:r>
            <a:r>
              <a:rPr lang="zh-CN" altLang="en-US" dirty="0"/>
              <a:t>不</a:t>
            </a:r>
            <a:r>
              <a:rPr lang="zh-CN" altLang="zh-CN" dirty="0"/>
              <a:t>稳定</a:t>
            </a:r>
            <a:r>
              <a:rPr lang="zh-CN" altLang="en-US" dirty="0"/>
              <a:t>，从提高</a:t>
            </a:r>
            <a:r>
              <a:rPr lang="zh-CN" altLang="zh-CN" dirty="0"/>
              <a:t>生化系统抗击能力</a:t>
            </a:r>
            <a:r>
              <a:rPr lang="zh-CN" altLang="en-US" dirty="0"/>
              <a:t>，提高</a:t>
            </a:r>
            <a:r>
              <a:rPr lang="zh-CN" altLang="zh-CN" dirty="0"/>
              <a:t>生物膜抗逆性、抗冲击性。</a:t>
            </a:r>
            <a:endParaRPr lang="en-US" altLang="zh-CN" dirty="0"/>
          </a:p>
          <a:p>
            <a:pPr marL="457200" indent="-457200">
              <a:buFont typeface="+mj-lt"/>
              <a:buAutoNum type="arabicPeriod"/>
            </a:pPr>
            <a:r>
              <a:rPr lang="zh-CN" altLang="zh-CN" dirty="0"/>
              <a:t>管理污水站</a:t>
            </a:r>
            <a:r>
              <a:rPr lang="zh-CN" altLang="en-US" dirty="0"/>
              <a:t>确保</a:t>
            </a:r>
            <a:r>
              <a:rPr lang="en-US" altLang="zh-CN" dirty="0"/>
              <a:t>24</a:t>
            </a:r>
            <a:r>
              <a:rPr lang="zh-CN" altLang="zh-CN" dirty="0"/>
              <a:t>小时达标，</a:t>
            </a:r>
            <a:r>
              <a:rPr lang="zh-CN" altLang="en-US" dirty="0"/>
              <a:t>在提高</a:t>
            </a:r>
            <a:r>
              <a:rPr lang="zh-CN" altLang="zh-CN" dirty="0"/>
              <a:t>操作人员规范</a:t>
            </a:r>
            <a:r>
              <a:rPr lang="zh-CN" altLang="en-US" dirty="0"/>
              <a:t>化水平和减少设备故障率的同时</a:t>
            </a:r>
            <a:r>
              <a:rPr lang="zh-CN" altLang="zh-CN" dirty="0"/>
              <a:t>，</a:t>
            </a:r>
            <a:r>
              <a:rPr lang="zh-CN" altLang="en-US" dirty="0"/>
              <a:t>依靠</a:t>
            </a:r>
            <a:r>
              <a:rPr lang="zh-CN" altLang="zh-CN" dirty="0"/>
              <a:t>生</a:t>
            </a:r>
            <a:r>
              <a:rPr lang="zh-CN" altLang="en-US" dirty="0"/>
              <a:t>化系统增效技术</a:t>
            </a:r>
            <a:r>
              <a:rPr lang="zh-CN" altLang="zh-CN" dirty="0"/>
              <a:t>超强的稳定性</a:t>
            </a:r>
            <a:r>
              <a:rPr lang="zh-CN" altLang="en-US" dirty="0"/>
              <a:t>，弥补管理人员水平和阶段性问题累积</a:t>
            </a:r>
            <a:r>
              <a:rPr lang="zh-CN" altLang="zh-CN" dirty="0"/>
              <a:t>。</a:t>
            </a:r>
            <a:endParaRPr lang="en-US" altLang="zh-CN" dirty="0"/>
          </a:p>
          <a:p>
            <a:pPr marL="457200" indent="-457200">
              <a:buFont typeface="+mj-lt"/>
              <a:buAutoNum type="arabicPeriod"/>
            </a:pPr>
            <a:r>
              <a:rPr lang="zh-CN" altLang="zh-CN" dirty="0"/>
              <a:t>在生化后端增加工艺设备药剂来保证达标排放</a:t>
            </a:r>
            <a:r>
              <a:rPr lang="zh-CN" altLang="en-US" dirty="0"/>
              <a:t>时</a:t>
            </a:r>
            <a:r>
              <a:rPr lang="zh-CN" altLang="zh-CN" dirty="0"/>
              <a:t>，</a:t>
            </a:r>
            <a:r>
              <a:rPr lang="zh-CN" altLang="en-US" dirty="0"/>
              <a:t>会</a:t>
            </a:r>
            <a:r>
              <a:rPr lang="zh-CN" altLang="zh-CN" dirty="0"/>
              <a:t>导致处理成本居高不下，污泥产量与日俱增等困扰，利用</a:t>
            </a:r>
            <a:r>
              <a:rPr lang="zh-CN" altLang="en-US" dirty="0"/>
              <a:t>生化系统增效</a:t>
            </a:r>
            <a:r>
              <a:rPr lang="zh-CN" altLang="zh-CN" dirty="0"/>
              <a:t>技术减少设备投资，减少药剂量和产生的污泥处理以及污泥处置费用。</a:t>
            </a:r>
          </a:p>
          <a:p>
            <a:endParaRPr lang="zh-CN" altLang="en-US" dirty="0"/>
          </a:p>
        </p:txBody>
      </p:sp>
    </p:spTree>
    <p:extLst>
      <p:ext uri="{BB962C8B-B14F-4D97-AF65-F5344CB8AC3E}">
        <p14:creationId xmlns:p14="http://schemas.microsoft.com/office/powerpoint/2010/main" xmlns="" val="2334761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E11FD918-62AA-464F-8FE5-DBD479EABF4C}"/>
              </a:ext>
            </a:extLst>
          </p:cNvPr>
          <p:cNvSpPr>
            <a:spLocks noGrp="1"/>
          </p:cNvSpPr>
          <p:nvPr>
            <p:ph type="title"/>
          </p:nvPr>
        </p:nvSpPr>
        <p:spPr/>
        <p:txBody>
          <a:bodyPr/>
          <a:lstStyle/>
          <a:p>
            <a:r>
              <a:rPr lang="zh-CN" altLang="en-US" dirty="0"/>
              <a:t>四、一般工业废水</a:t>
            </a:r>
          </a:p>
        </p:txBody>
      </p:sp>
      <p:sp>
        <p:nvSpPr>
          <p:cNvPr id="3" name="内容占位符 2">
            <a:extLst>
              <a:ext uri="{FF2B5EF4-FFF2-40B4-BE49-F238E27FC236}">
                <a16:creationId xmlns:a16="http://schemas.microsoft.com/office/drawing/2014/main" xmlns="" id="{8D6FD516-CA0B-4924-8931-A1394BDD76D6}"/>
              </a:ext>
            </a:extLst>
          </p:cNvPr>
          <p:cNvSpPr>
            <a:spLocks noGrp="1"/>
          </p:cNvSpPr>
          <p:nvPr>
            <p:ph idx="1"/>
          </p:nvPr>
        </p:nvSpPr>
        <p:spPr/>
        <p:txBody>
          <a:bodyPr/>
          <a:lstStyle/>
          <a:p>
            <a:pPr marL="0" indent="0">
              <a:buNone/>
            </a:pPr>
            <a:r>
              <a:rPr lang="zh-CN" altLang="en-US" sz="2400" dirty="0"/>
              <a:t>化工行业废水案例：</a:t>
            </a:r>
            <a:endParaRPr lang="en-US" altLang="zh-CN" sz="2400" dirty="0"/>
          </a:p>
          <a:p>
            <a:r>
              <a:rPr lang="zh-CN" altLang="zh-CN" dirty="0"/>
              <a:t>某氨类化工产品，如尿素，碳胺及下游产品</a:t>
            </a:r>
            <a:r>
              <a:rPr lang="zh-CN" altLang="en-US" dirty="0"/>
              <a:t>、</a:t>
            </a:r>
            <a:r>
              <a:rPr lang="zh-CN" altLang="zh-CN" dirty="0"/>
              <a:t>纯碱等产品的化工企业原有工艺为：调节池→气浮→厌氧→水解酸化→一沉→好氧→二沉→砂滤→清水池→外排。</a:t>
            </a:r>
          </a:p>
          <a:p>
            <a:r>
              <a:rPr lang="zh-CN" altLang="zh-CN" dirty="0"/>
              <a:t>此类化工废水的特点</a:t>
            </a:r>
            <a:r>
              <a:rPr lang="en-US" altLang="zh-CN" dirty="0"/>
              <a:t>COD </a:t>
            </a:r>
            <a:r>
              <a:rPr lang="zh-CN" altLang="zh-CN" dirty="0"/>
              <a:t>偏低，</a:t>
            </a:r>
            <a:r>
              <a:rPr lang="en-US" altLang="zh-CN" dirty="0"/>
              <a:t>NH3-N</a:t>
            </a:r>
            <a:r>
              <a:rPr lang="zh-CN" altLang="zh-CN" dirty="0"/>
              <a:t>、</a:t>
            </a:r>
            <a:r>
              <a:rPr lang="en-US" altLang="zh-CN" dirty="0"/>
              <a:t>TN</a:t>
            </a:r>
            <a:r>
              <a:rPr lang="zh-CN" altLang="zh-CN" dirty="0"/>
              <a:t>很高但</a:t>
            </a:r>
            <a:r>
              <a:rPr lang="en-US" altLang="zh-CN" dirty="0"/>
              <a:t>TP</a:t>
            </a:r>
            <a:r>
              <a:rPr lang="zh-CN" altLang="zh-CN" dirty="0"/>
              <a:t>很低，属于严重营养失衡类污水，通过投加除氮微生物菌剂降低氨氮和总氮指标，经投加微生物菌剂后实现</a:t>
            </a:r>
            <a:r>
              <a:rPr lang="en-US" altLang="zh-CN" dirty="0"/>
              <a:t>TN</a:t>
            </a:r>
            <a:r>
              <a:rPr lang="zh-CN" altLang="zh-CN" dirty="0"/>
              <a:t>≤</a:t>
            </a:r>
            <a:r>
              <a:rPr lang="en-US" altLang="zh-CN" dirty="0"/>
              <a:t>5 mg/L</a:t>
            </a:r>
            <a:r>
              <a:rPr lang="zh-CN" altLang="zh-CN" dirty="0"/>
              <a:t>。</a:t>
            </a:r>
          </a:p>
          <a:p>
            <a:endParaRPr lang="zh-CN" altLang="en-US" dirty="0"/>
          </a:p>
        </p:txBody>
      </p:sp>
    </p:spTree>
    <p:extLst>
      <p:ext uri="{BB962C8B-B14F-4D97-AF65-F5344CB8AC3E}">
        <p14:creationId xmlns:p14="http://schemas.microsoft.com/office/powerpoint/2010/main" xmlns="" val="3703917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973B494-8BC5-4F13-9D72-BBD1BD561511}"/>
              </a:ext>
            </a:extLst>
          </p:cNvPr>
          <p:cNvSpPr>
            <a:spLocks noGrp="1"/>
          </p:cNvSpPr>
          <p:nvPr>
            <p:ph type="title"/>
          </p:nvPr>
        </p:nvSpPr>
        <p:spPr/>
        <p:txBody>
          <a:bodyPr/>
          <a:lstStyle/>
          <a:p>
            <a:r>
              <a:rPr lang="zh-CN" altLang="en-US" dirty="0"/>
              <a:t>四、一般工业废水</a:t>
            </a:r>
          </a:p>
        </p:txBody>
      </p:sp>
      <p:sp>
        <p:nvSpPr>
          <p:cNvPr id="3" name="内容占位符 2">
            <a:extLst>
              <a:ext uri="{FF2B5EF4-FFF2-40B4-BE49-F238E27FC236}">
                <a16:creationId xmlns:a16="http://schemas.microsoft.com/office/drawing/2014/main" xmlns="" id="{07F2199D-3AF5-4568-9E94-D16DF18D2C56}"/>
              </a:ext>
            </a:extLst>
          </p:cNvPr>
          <p:cNvSpPr>
            <a:spLocks noGrp="1"/>
          </p:cNvSpPr>
          <p:nvPr>
            <p:ph idx="1"/>
          </p:nvPr>
        </p:nvSpPr>
        <p:spPr/>
        <p:txBody>
          <a:bodyPr/>
          <a:lstStyle/>
          <a:p>
            <a:pPr marL="0" indent="0">
              <a:buNone/>
            </a:pPr>
            <a:r>
              <a:rPr lang="zh-CN" altLang="zh-CN" sz="2400" dirty="0"/>
              <a:t>食品加工行业</a:t>
            </a:r>
            <a:r>
              <a:rPr lang="zh-CN" altLang="en-US" sz="2400" dirty="0"/>
              <a:t>废水案例：</a:t>
            </a:r>
            <a:endParaRPr lang="zh-CN" altLang="zh-CN" sz="2400" dirty="0"/>
          </a:p>
          <a:p>
            <a:r>
              <a:rPr lang="zh-CN" altLang="zh-CN" dirty="0"/>
              <a:t>某公司污水处理设施采用工艺为：调节池→气浮池→初沉池→厌氧池→一沉池→好氧池→二沉池→外排。</a:t>
            </a:r>
          </a:p>
          <a:p>
            <a:r>
              <a:rPr lang="zh-CN" altLang="zh-CN" dirty="0"/>
              <a:t>在厌氧池和好氧池投加生物增效载体和微生物菌剂后，</a:t>
            </a:r>
            <a:r>
              <a:rPr lang="en-US" altLang="zh-CN" dirty="0"/>
              <a:t>16</a:t>
            </a:r>
            <a:r>
              <a:rPr lang="zh-CN" altLang="zh-CN" dirty="0"/>
              <a:t>小时后进水</a:t>
            </a:r>
            <a:r>
              <a:rPr lang="zh-CN" altLang="en-US" dirty="0"/>
              <a:t>，</a:t>
            </a:r>
            <a:r>
              <a:rPr lang="zh-CN" altLang="zh-CN" dirty="0"/>
              <a:t>进水</a:t>
            </a:r>
            <a:r>
              <a:rPr lang="en-US" altLang="zh-CN" dirty="0"/>
              <a:t>COD 31000 mg/L</a:t>
            </a:r>
            <a:r>
              <a:rPr lang="zh-CN" altLang="en-US" dirty="0"/>
              <a:t>，</a:t>
            </a:r>
            <a:r>
              <a:rPr lang="zh-CN" altLang="zh-CN" dirty="0"/>
              <a:t>第一天</a:t>
            </a:r>
            <a:r>
              <a:rPr lang="zh-CN" altLang="en-US" dirty="0"/>
              <a:t>排放口达</a:t>
            </a:r>
            <a:r>
              <a:rPr lang="en-US" altLang="zh-CN" dirty="0"/>
              <a:t>821 mg/L</a:t>
            </a:r>
            <a:r>
              <a:rPr lang="zh-CN" altLang="zh-CN" dirty="0"/>
              <a:t>，第二天出水</a:t>
            </a:r>
            <a:r>
              <a:rPr lang="zh-CN" altLang="en-US" dirty="0"/>
              <a:t>达</a:t>
            </a:r>
            <a:r>
              <a:rPr lang="en-US" altLang="zh-CN" dirty="0"/>
              <a:t>409 mg/L</a:t>
            </a:r>
            <a:r>
              <a:rPr lang="zh-CN" altLang="zh-CN" dirty="0"/>
              <a:t>，第三天出水</a:t>
            </a:r>
            <a:r>
              <a:rPr lang="zh-CN" altLang="en-US" dirty="0"/>
              <a:t>达</a:t>
            </a:r>
            <a:r>
              <a:rPr lang="en-US" altLang="zh-CN" dirty="0"/>
              <a:t>197 mg/L</a:t>
            </a:r>
            <a:r>
              <a:rPr lang="zh-CN" altLang="zh-CN" dirty="0"/>
              <a:t>，出水指标达标（执行</a:t>
            </a:r>
            <a:r>
              <a:rPr lang="en-US" altLang="zh-CN" dirty="0"/>
              <a:t>GB 8978-1996</a:t>
            </a:r>
            <a:r>
              <a:rPr lang="zh-CN" altLang="zh-CN" dirty="0"/>
              <a:t>）</a:t>
            </a:r>
            <a:r>
              <a:rPr lang="zh-CN" altLang="en-US" dirty="0"/>
              <a:t>。</a:t>
            </a:r>
            <a:endParaRPr lang="zh-CN" altLang="zh-CN" dirty="0"/>
          </a:p>
          <a:p>
            <a:endParaRPr lang="zh-CN" altLang="en-US" dirty="0"/>
          </a:p>
        </p:txBody>
      </p:sp>
    </p:spTree>
    <p:extLst>
      <p:ext uri="{BB962C8B-B14F-4D97-AF65-F5344CB8AC3E}">
        <p14:creationId xmlns:p14="http://schemas.microsoft.com/office/powerpoint/2010/main" xmlns="" val="923278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5E2BEE5E-4137-430C-9D5C-2B775732C9AC}"/>
              </a:ext>
            </a:extLst>
          </p:cNvPr>
          <p:cNvSpPr>
            <a:spLocks noGrp="1"/>
          </p:cNvSpPr>
          <p:nvPr>
            <p:ph type="title"/>
          </p:nvPr>
        </p:nvSpPr>
        <p:spPr/>
        <p:txBody>
          <a:bodyPr/>
          <a:lstStyle/>
          <a:p>
            <a:r>
              <a:rPr lang="zh-CN" altLang="en-US" dirty="0"/>
              <a:t>四、一般工业废水</a:t>
            </a:r>
          </a:p>
        </p:txBody>
      </p:sp>
      <p:sp>
        <p:nvSpPr>
          <p:cNvPr id="3" name="内容占位符 2">
            <a:extLst>
              <a:ext uri="{FF2B5EF4-FFF2-40B4-BE49-F238E27FC236}">
                <a16:creationId xmlns:a16="http://schemas.microsoft.com/office/drawing/2014/main" xmlns="" id="{C6C1C812-A5FD-4E63-84FF-D2F5597738F8}"/>
              </a:ext>
            </a:extLst>
          </p:cNvPr>
          <p:cNvSpPr>
            <a:spLocks noGrp="1"/>
          </p:cNvSpPr>
          <p:nvPr>
            <p:ph idx="1"/>
          </p:nvPr>
        </p:nvSpPr>
        <p:spPr/>
        <p:txBody>
          <a:bodyPr/>
          <a:lstStyle/>
          <a:p>
            <a:pPr marL="0" indent="0">
              <a:buNone/>
            </a:pPr>
            <a:r>
              <a:rPr lang="zh-CN" altLang="en-US" sz="2400" dirty="0"/>
              <a:t>酿造行业工业废水案例：</a:t>
            </a:r>
            <a:endParaRPr lang="en-US" altLang="zh-CN" sz="2400" dirty="0"/>
          </a:p>
          <a:p>
            <a:r>
              <a:rPr lang="zh-CN" altLang="zh-CN" dirty="0"/>
              <a:t>某知名百年酿酒企业，由于污水处理总磷超标问题，必须在生化后端投加除磷剂才能达</a:t>
            </a:r>
            <a:r>
              <a:rPr lang="en-US" altLang="zh-CN" dirty="0"/>
              <a:t> HJ575-2010</a:t>
            </a:r>
            <a:r>
              <a:rPr lang="zh-CN" altLang="zh-CN" dirty="0"/>
              <a:t>纳管标准。</a:t>
            </a:r>
            <a:endParaRPr lang="en-US" altLang="zh-CN" dirty="0"/>
          </a:p>
          <a:p>
            <a:r>
              <a:rPr lang="zh-CN" altLang="zh-CN" dirty="0"/>
              <a:t>针对总磷超标问题添加生物增效载体和复合聚磷菌后，在第</a:t>
            </a:r>
            <a:r>
              <a:rPr lang="en-US" altLang="zh-CN" dirty="0"/>
              <a:t>10</a:t>
            </a:r>
            <a:r>
              <a:rPr lang="zh-CN" altLang="zh-CN" dirty="0"/>
              <a:t>天解决总磷问题，目前总磷取样检测数值稳定在</a:t>
            </a:r>
            <a:r>
              <a:rPr lang="en-US" altLang="zh-CN" dirty="0"/>
              <a:t>3 mg/L</a:t>
            </a:r>
            <a:r>
              <a:rPr lang="zh-CN" altLang="zh-CN" dirty="0"/>
              <a:t>左右，在线检测一直稳定在</a:t>
            </a:r>
            <a:r>
              <a:rPr lang="en-US" altLang="zh-CN" dirty="0"/>
              <a:t>2.16-3 mg/L</a:t>
            </a:r>
            <a:r>
              <a:rPr lang="zh-CN" altLang="zh-CN" dirty="0"/>
              <a:t>之间。</a:t>
            </a:r>
          </a:p>
          <a:p>
            <a:endParaRPr lang="zh-CN" altLang="en-US" dirty="0"/>
          </a:p>
        </p:txBody>
      </p:sp>
    </p:spTree>
    <p:extLst>
      <p:ext uri="{BB962C8B-B14F-4D97-AF65-F5344CB8AC3E}">
        <p14:creationId xmlns:p14="http://schemas.microsoft.com/office/powerpoint/2010/main" xmlns="" val="33277873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3D021A76-F9BE-4D5E-8CD1-54781588C7E3}"/>
              </a:ext>
            </a:extLst>
          </p:cNvPr>
          <p:cNvSpPr>
            <a:spLocks noGrp="1"/>
          </p:cNvSpPr>
          <p:nvPr>
            <p:ph type="title"/>
          </p:nvPr>
        </p:nvSpPr>
        <p:spPr/>
        <p:txBody>
          <a:bodyPr/>
          <a:lstStyle/>
          <a:p>
            <a:r>
              <a:rPr lang="zh-CN" altLang="en-US" dirty="0"/>
              <a:t>四、一般工业废水</a:t>
            </a:r>
          </a:p>
        </p:txBody>
      </p:sp>
      <p:sp>
        <p:nvSpPr>
          <p:cNvPr id="3" name="内容占位符 2">
            <a:extLst>
              <a:ext uri="{FF2B5EF4-FFF2-40B4-BE49-F238E27FC236}">
                <a16:creationId xmlns:a16="http://schemas.microsoft.com/office/drawing/2014/main" xmlns="" id="{C953F329-B35A-428F-8347-0D5A3137AD8E}"/>
              </a:ext>
            </a:extLst>
          </p:cNvPr>
          <p:cNvSpPr>
            <a:spLocks noGrp="1"/>
          </p:cNvSpPr>
          <p:nvPr>
            <p:ph idx="1"/>
          </p:nvPr>
        </p:nvSpPr>
        <p:spPr/>
        <p:txBody>
          <a:bodyPr/>
          <a:lstStyle/>
          <a:p>
            <a:pPr marL="0" indent="0">
              <a:buNone/>
            </a:pPr>
            <a:r>
              <a:rPr lang="zh-CN" altLang="en-US" sz="2400" dirty="0"/>
              <a:t>造纸行业工业废水案例：</a:t>
            </a:r>
            <a:endParaRPr lang="en-US" altLang="zh-CN" sz="2400" dirty="0"/>
          </a:p>
          <a:p>
            <a:r>
              <a:rPr lang="zh-CN" altLang="zh-CN" dirty="0"/>
              <a:t>某造纸企业日处理设计能力</a:t>
            </a:r>
            <a:r>
              <a:rPr lang="en-US" altLang="zh-CN" dirty="0"/>
              <a:t>15</a:t>
            </a:r>
            <a:r>
              <a:rPr lang="zh-CN" altLang="zh-CN" dirty="0"/>
              <a:t>万吨</a:t>
            </a:r>
            <a:r>
              <a:rPr lang="en-US" altLang="zh-CN" dirty="0"/>
              <a:t>/d</a:t>
            </a:r>
            <a:r>
              <a:rPr lang="zh-CN" altLang="zh-CN" dirty="0"/>
              <a:t>的大型污水处理厂，原有工艺存在三大问题：</a:t>
            </a:r>
            <a:endParaRPr lang="en-US" altLang="zh-CN" dirty="0"/>
          </a:p>
          <a:p>
            <a:pPr marL="914400" lvl="1" indent="-457200">
              <a:buFont typeface="+mj-ea"/>
              <a:buAutoNum type="circleNumDbPlain"/>
            </a:pPr>
            <a:r>
              <a:rPr lang="zh-CN" altLang="zh-CN" dirty="0"/>
              <a:t>造纸企业纳管排污</a:t>
            </a:r>
            <a:r>
              <a:rPr lang="en-US" altLang="zh-CN" dirty="0"/>
              <a:t>COD</a:t>
            </a:r>
            <a:r>
              <a:rPr lang="zh-CN" altLang="zh-CN" dirty="0"/>
              <a:t>高，对生化系统的冲击；</a:t>
            </a:r>
            <a:endParaRPr lang="en-US" altLang="zh-CN" dirty="0"/>
          </a:p>
          <a:p>
            <a:pPr marL="914400" lvl="1" indent="-457200">
              <a:buFont typeface="+mj-ea"/>
              <a:buAutoNum type="circleNumDbPlain"/>
            </a:pPr>
            <a:r>
              <a:rPr lang="zh-CN" altLang="zh-CN" dirty="0"/>
              <a:t>一到夏天常温超</a:t>
            </a:r>
            <a:r>
              <a:rPr lang="en-US" altLang="zh-CN" dirty="0"/>
              <a:t>38</a:t>
            </a:r>
            <a:r>
              <a:rPr lang="zh-CN" altLang="zh-CN" dirty="0"/>
              <a:t>℃以上时温度对生化系统的冲击；</a:t>
            </a:r>
            <a:endParaRPr lang="en-US" altLang="zh-CN" dirty="0"/>
          </a:p>
          <a:p>
            <a:pPr marL="914400" lvl="1" indent="-457200">
              <a:buFont typeface="+mj-ea"/>
              <a:buAutoNum type="circleNumDbPlain"/>
            </a:pPr>
            <a:r>
              <a:rPr lang="zh-CN" altLang="zh-CN" dirty="0"/>
              <a:t>每天处理量为</a:t>
            </a:r>
            <a:r>
              <a:rPr lang="en-US" altLang="zh-CN" dirty="0"/>
              <a:t>6-7</a:t>
            </a:r>
            <a:r>
              <a:rPr lang="zh-CN" altLang="zh-CN" dirty="0"/>
              <a:t>万吨</a:t>
            </a:r>
            <a:r>
              <a:rPr lang="en-US" altLang="zh-CN" dirty="0"/>
              <a:t>/d</a:t>
            </a:r>
            <a:r>
              <a:rPr lang="zh-CN" altLang="zh-CN" dirty="0"/>
              <a:t>，每天出水指标不稳定的水量冲击问题。</a:t>
            </a:r>
          </a:p>
          <a:p>
            <a:r>
              <a:rPr lang="zh-CN" altLang="zh-CN" dirty="0"/>
              <a:t>针对</a:t>
            </a:r>
            <a:r>
              <a:rPr lang="en-US" altLang="zh-CN" dirty="0"/>
              <a:t>COD</a:t>
            </a:r>
            <a:r>
              <a:rPr lang="zh-CN" altLang="zh-CN" dirty="0"/>
              <a:t>过高情况，投加生物增效载体和强化去除</a:t>
            </a:r>
            <a:r>
              <a:rPr lang="en-US" altLang="zh-CN" dirty="0"/>
              <a:t>COD</a:t>
            </a:r>
            <a:r>
              <a:rPr lang="zh-CN" altLang="zh-CN" dirty="0"/>
              <a:t>的活性生物菌剂，利用菌种自身适应性解决</a:t>
            </a:r>
            <a:r>
              <a:rPr lang="en-US" altLang="zh-CN" dirty="0"/>
              <a:t>38</a:t>
            </a:r>
            <a:r>
              <a:rPr lang="zh-CN" altLang="zh-CN" dirty="0"/>
              <a:t>度高温和水量冲击负荷的影响，目前各项指标都达一级</a:t>
            </a:r>
            <a:r>
              <a:rPr lang="en-US" altLang="zh-CN" dirty="0"/>
              <a:t>A</a:t>
            </a:r>
            <a:r>
              <a:rPr lang="zh-CN" altLang="zh-CN" dirty="0"/>
              <a:t>标准。</a:t>
            </a:r>
          </a:p>
          <a:p>
            <a:endParaRPr lang="zh-CN" altLang="en-US" dirty="0"/>
          </a:p>
        </p:txBody>
      </p:sp>
      <p:graphicFrame>
        <p:nvGraphicFramePr>
          <p:cNvPr id="4" name="表格 3">
            <a:extLst>
              <a:ext uri="{FF2B5EF4-FFF2-40B4-BE49-F238E27FC236}">
                <a16:creationId xmlns:a16="http://schemas.microsoft.com/office/drawing/2014/main" xmlns="" id="{476BBD60-96B1-4D15-8073-2E62C4EA1B68}"/>
              </a:ext>
            </a:extLst>
          </p:cNvPr>
          <p:cNvGraphicFramePr>
            <a:graphicFrameLocks noGrp="1"/>
          </p:cNvGraphicFramePr>
          <p:nvPr>
            <p:extLst>
              <p:ext uri="{D42A27DB-BD31-4B8C-83A1-F6EECF244321}">
                <p14:modId xmlns:p14="http://schemas.microsoft.com/office/powerpoint/2010/main" xmlns="" val="90656492"/>
              </p:ext>
            </p:extLst>
          </p:nvPr>
        </p:nvGraphicFramePr>
        <p:xfrm>
          <a:off x="2180973" y="5052980"/>
          <a:ext cx="6471321" cy="731520"/>
        </p:xfrm>
        <a:graphic>
          <a:graphicData uri="http://schemas.openxmlformats.org/drawingml/2006/table">
            <a:tbl>
              <a:tblPr firstRow="1" bandRow="1">
                <a:tableStyleId>{7E9639D4-E3E2-4D34-9284-5A2195B3D0D7}</a:tableStyleId>
              </a:tblPr>
              <a:tblGrid>
                <a:gridCol w="790690">
                  <a:extLst>
                    <a:ext uri="{9D8B030D-6E8A-4147-A177-3AD203B41FA5}">
                      <a16:colId xmlns:a16="http://schemas.microsoft.com/office/drawing/2014/main" xmlns="" val="180930672"/>
                    </a:ext>
                  </a:extLst>
                </a:gridCol>
                <a:gridCol w="1197250">
                  <a:extLst>
                    <a:ext uri="{9D8B030D-6E8A-4147-A177-3AD203B41FA5}">
                      <a16:colId xmlns:a16="http://schemas.microsoft.com/office/drawing/2014/main" xmlns="" val="2303127556"/>
                    </a:ext>
                  </a:extLst>
                </a:gridCol>
                <a:gridCol w="1191643">
                  <a:extLst>
                    <a:ext uri="{9D8B030D-6E8A-4147-A177-3AD203B41FA5}">
                      <a16:colId xmlns:a16="http://schemas.microsoft.com/office/drawing/2014/main" xmlns="" val="3316303942"/>
                    </a:ext>
                  </a:extLst>
                </a:gridCol>
                <a:gridCol w="1172016">
                  <a:extLst>
                    <a:ext uri="{9D8B030D-6E8A-4147-A177-3AD203B41FA5}">
                      <a16:colId xmlns:a16="http://schemas.microsoft.com/office/drawing/2014/main" xmlns="" val="1523017669"/>
                    </a:ext>
                  </a:extLst>
                </a:gridCol>
                <a:gridCol w="1325294">
                  <a:extLst>
                    <a:ext uri="{9D8B030D-6E8A-4147-A177-3AD203B41FA5}">
                      <a16:colId xmlns:a16="http://schemas.microsoft.com/office/drawing/2014/main" xmlns="" val="3080198815"/>
                    </a:ext>
                  </a:extLst>
                </a:gridCol>
                <a:gridCol w="794428">
                  <a:extLst>
                    <a:ext uri="{9D8B030D-6E8A-4147-A177-3AD203B41FA5}">
                      <a16:colId xmlns:a16="http://schemas.microsoft.com/office/drawing/2014/main" xmlns="" val="2434349903"/>
                    </a:ext>
                  </a:extLst>
                </a:gridCol>
              </a:tblGrid>
              <a:tr h="44450">
                <a:tc>
                  <a:txBody>
                    <a:bodyPr/>
                    <a:lstStyle/>
                    <a:p>
                      <a:pPr algn="just">
                        <a:spcAft>
                          <a:spcPts val="0"/>
                        </a:spcAft>
                      </a:pPr>
                      <a:r>
                        <a:rPr lang="zh-CN" sz="1600" kern="100">
                          <a:effectLst/>
                        </a:rPr>
                        <a:t>项目</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100">
                          <a:effectLst/>
                        </a:rPr>
                        <a:t>COD mg/L</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zh-CN" sz="1600" kern="100">
                          <a:effectLst/>
                        </a:rPr>
                        <a:t>氨氮</a:t>
                      </a:r>
                      <a:r>
                        <a:rPr lang="en-US" sz="1600" kern="100">
                          <a:effectLst/>
                        </a:rPr>
                        <a:t>mg/L</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zh-CN" sz="1600" kern="100">
                          <a:effectLst/>
                        </a:rPr>
                        <a:t>总氮</a:t>
                      </a:r>
                      <a:r>
                        <a:rPr lang="en-US" sz="1600" kern="100">
                          <a:effectLst/>
                        </a:rPr>
                        <a:t>mg/L</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zh-CN" sz="1600" kern="100">
                          <a:effectLst/>
                        </a:rPr>
                        <a:t>总磷</a:t>
                      </a:r>
                      <a:r>
                        <a:rPr lang="en-US" sz="1600" kern="100">
                          <a:effectLst/>
                        </a:rPr>
                        <a:t>mg/L</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100">
                          <a:effectLst/>
                        </a:rPr>
                        <a:t>PH</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xmlns="" val="3191504058"/>
                  </a:ext>
                </a:extLst>
              </a:tr>
              <a:tr h="44450">
                <a:tc>
                  <a:txBody>
                    <a:bodyPr/>
                    <a:lstStyle/>
                    <a:p>
                      <a:pPr algn="just">
                        <a:spcAft>
                          <a:spcPts val="0"/>
                        </a:spcAft>
                      </a:pPr>
                      <a:r>
                        <a:rPr lang="zh-CN" sz="1600" kern="100">
                          <a:effectLst/>
                        </a:rPr>
                        <a:t>进水</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100">
                          <a:effectLst/>
                        </a:rPr>
                        <a:t>2300</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100">
                          <a:effectLst/>
                        </a:rPr>
                        <a:t>38</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100">
                          <a:effectLst/>
                        </a:rPr>
                        <a:t>80</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100">
                          <a:effectLst/>
                        </a:rPr>
                        <a:t>53</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100">
                          <a:effectLst/>
                        </a:rPr>
                        <a:t>6-9</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xmlns="" val="915814288"/>
                  </a:ext>
                </a:extLst>
              </a:tr>
              <a:tr h="44450">
                <a:tc>
                  <a:txBody>
                    <a:bodyPr/>
                    <a:lstStyle/>
                    <a:p>
                      <a:pPr algn="just">
                        <a:spcAft>
                          <a:spcPts val="0"/>
                        </a:spcAft>
                      </a:pPr>
                      <a:r>
                        <a:rPr lang="zh-CN" sz="1600" kern="100">
                          <a:effectLst/>
                        </a:rPr>
                        <a:t>出水</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100">
                          <a:effectLst/>
                        </a:rPr>
                        <a:t>35</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100">
                          <a:effectLst/>
                        </a:rPr>
                        <a:t>0.26</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100">
                          <a:effectLst/>
                        </a:rPr>
                        <a:t>3</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100">
                          <a:effectLst/>
                        </a:rPr>
                        <a:t>0.4</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100" dirty="0">
                          <a:effectLst/>
                        </a:rPr>
                        <a:t>6-9</a:t>
                      </a:r>
                      <a:endParaRPr lang="zh-CN" sz="16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xmlns="" val="531208955"/>
                  </a:ext>
                </a:extLst>
              </a:tr>
            </a:tbl>
          </a:graphicData>
        </a:graphic>
      </p:graphicFrame>
    </p:spTree>
    <p:extLst>
      <p:ext uri="{BB962C8B-B14F-4D97-AF65-F5344CB8AC3E}">
        <p14:creationId xmlns:p14="http://schemas.microsoft.com/office/powerpoint/2010/main" xmlns="" val="2884427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F6B2A6B-3D03-4347-9E42-A4EC131B5408}"/>
              </a:ext>
            </a:extLst>
          </p:cNvPr>
          <p:cNvSpPr>
            <a:spLocks noGrp="1"/>
          </p:cNvSpPr>
          <p:nvPr>
            <p:ph type="title"/>
          </p:nvPr>
        </p:nvSpPr>
        <p:spPr/>
        <p:txBody>
          <a:bodyPr/>
          <a:lstStyle/>
          <a:p>
            <a:r>
              <a:rPr lang="zh-CN" altLang="en-US" dirty="0"/>
              <a:t>目录</a:t>
            </a:r>
          </a:p>
        </p:txBody>
      </p:sp>
      <p:graphicFrame>
        <p:nvGraphicFramePr>
          <p:cNvPr id="4" name="内容占位符 3">
            <a:extLst>
              <a:ext uri="{FF2B5EF4-FFF2-40B4-BE49-F238E27FC236}">
                <a16:creationId xmlns:a16="http://schemas.microsoft.com/office/drawing/2014/main" xmlns="" id="{A91E4EED-4BB4-4F7C-B3A0-976A8826D4E0}"/>
              </a:ext>
            </a:extLst>
          </p:cNvPr>
          <p:cNvGraphicFramePr>
            <a:graphicFrameLocks noGrp="1"/>
          </p:cNvGraphicFramePr>
          <p:nvPr>
            <p:ph idx="1"/>
            <p:extLst>
              <p:ext uri="{D42A27DB-BD31-4B8C-83A1-F6EECF244321}">
                <p14:modId xmlns:p14="http://schemas.microsoft.com/office/powerpoint/2010/main" xmlns="" val="224403300"/>
              </p:ext>
            </p:extLst>
          </p:nvPr>
        </p:nvGraphicFramePr>
        <p:xfrm>
          <a:off x="2273061" y="2262936"/>
          <a:ext cx="6870940" cy="40243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914846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672DC75E-D250-4E69-9D9C-8B8DF5B5EA71}"/>
              </a:ext>
            </a:extLst>
          </p:cNvPr>
          <p:cNvSpPr>
            <a:spLocks noGrp="1"/>
          </p:cNvSpPr>
          <p:nvPr>
            <p:ph type="title"/>
          </p:nvPr>
        </p:nvSpPr>
        <p:spPr/>
        <p:txBody>
          <a:bodyPr/>
          <a:lstStyle/>
          <a:p>
            <a:r>
              <a:rPr lang="zh-CN" altLang="en-US" dirty="0"/>
              <a:t>四、一般工业废水</a:t>
            </a:r>
          </a:p>
        </p:txBody>
      </p:sp>
      <p:sp>
        <p:nvSpPr>
          <p:cNvPr id="3" name="内容占位符 2">
            <a:extLst>
              <a:ext uri="{FF2B5EF4-FFF2-40B4-BE49-F238E27FC236}">
                <a16:creationId xmlns:a16="http://schemas.microsoft.com/office/drawing/2014/main" xmlns="" id="{1705A38D-62A3-4473-A432-2DB9E030C26D}"/>
              </a:ext>
            </a:extLst>
          </p:cNvPr>
          <p:cNvSpPr>
            <a:spLocks noGrp="1"/>
          </p:cNvSpPr>
          <p:nvPr>
            <p:ph idx="1"/>
          </p:nvPr>
        </p:nvSpPr>
        <p:spPr/>
        <p:txBody>
          <a:bodyPr/>
          <a:lstStyle/>
          <a:p>
            <a:pPr marL="0" indent="0">
              <a:buNone/>
            </a:pPr>
            <a:r>
              <a:rPr lang="zh-CN" altLang="en-US" sz="2400" dirty="0"/>
              <a:t>制革行业工业废水案例：</a:t>
            </a:r>
            <a:endParaRPr lang="en-US" altLang="zh-CN" sz="2400" dirty="0"/>
          </a:p>
          <a:p>
            <a:r>
              <a:rPr lang="zh-CN" altLang="zh-CN" dirty="0"/>
              <a:t>某皮革上市公司，其污水处理系统</a:t>
            </a:r>
            <a:r>
              <a:rPr lang="en-US" altLang="zh-CN" dirty="0"/>
              <a:t>COD</a:t>
            </a:r>
            <a:r>
              <a:rPr lang="zh-CN" altLang="zh-CN" dirty="0"/>
              <a:t>、氨氮超标导致停产。</a:t>
            </a:r>
            <a:endParaRPr lang="en-US" altLang="zh-CN" dirty="0"/>
          </a:p>
          <a:p>
            <a:r>
              <a:rPr lang="zh-CN" altLang="zh-CN" dirty="0"/>
              <a:t>针对高</a:t>
            </a:r>
            <a:r>
              <a:rPr lang="en-US" altLang="zh-CN" dirty="0"/>
              <a:t>COD</a:t>
            </a:r>
            <a:r>
              <a:rPr lang="zh-CN" altLang="zh-CN" dirty="0"/>
              <a:t>和高氨氮，投加对应微生物菌剂和增效载体后，</a:t>
            </a:r>
            <a:r>
              <a:rPr lang="en-US" altLang="zh-CN" dirty="0"/>
              <a:t>COD</a:t>
            </a:r>
            <a:r>
              <a:rPr lang="zh-CN" altLang="zh-CN" dirty="0"/>
              <a:t>在</a:t>
            </a:r>
            <a:r>
              <a:rPr lang="en-US" altLang="zh-CN" dirty="0"/>
              <a:t>6</a:t>
            </a:r>
            <a:r>
              <a:rPr lang="zh-CN" altLang="zh-CN" dirty="0"/>
              <a:t>小时内从</a:t>
            </a:r>
            <a:r>
              <a:rPr lang="en-US" altLang="zh-CN" dirty="0"/>
              <a:t>426</a:t>
            </a:r>
            <a:r>
              <a:rPr lang="zh-CN" altLang="zh-CN" dirty="0"/>
              <a:t>降到</a:t>
            </a:r>
            <a:r>
              <a:rPr lang="en-US" altLang="zh-CN" dirty="0"/>
              <a:t>207 mg/L</a:t>
            </a:r>
            <a:r>
              <a:rPr lang="zh-CN" altLang="zh-CN" dirty="0"/>
              <a:t>，经过一周调试，氨氮小于</a:t>
            </a:r>
            <a:r>
              <a:rPr lang="en-US" altLang="zh-CN" dirty="0"/>
              <a:t>6 mg/L</a:t>
            </a:r>
            <a:r>
              <a:rPr lang="zh-CN" altLang="zh-CN" dirty="0"/>
              <a:t>。</a:t>
            </a:r>
          </a:p>
          <a:p>
            <a:endParaRPr lang="zh-CN" altLang="en-US" dirty="0"/>
          </a:p>
        </p:txBody>
      </p:sp>
      <p:graphicFrame>
        <p:nvGraphicFramePr>
          <p:cNvPr id="4" name="表格 3">
            <a:extLst>
              <a:ext uri="{FF2B5EF4-FFF2-40B4-BE49-F238E27FC236}">
                <a16:creationId xmlns:a16="http://schemas.microsoft.com/office/drawing/2014/main" xmlns="" id="{929ABFBE-94C0-4BAA-9912-E7596C092625}"/>
              </a:ext>
            </a:extLst>
          </p:cNvPr>
          <p:cNvGraphicFramePr>
            <a:graphicFrameLocks noGrp="1"/>
          </p:cNvGraphicFramePr>
          <p:nvPr>
            <p:extLst>
              <p:ext uri="{D42A27DB-BD31-4B8C-83A1-F6EECF244321}">
                <p14:modId xmlns:p14="http://schemas.microsoft.com/office/powerpoint/2010/main" xmlns="" val="1914730674"/>
              </p:ext>
            </p:extLst>
          </p:nvPr>
        </p:nvGraphicFramePr>
        <p:xfrm>
          <a:off x="2262948" y="4077226"/>
          <a:ext cx="6587756" cy="731520"/>
        </p:xfrm>
        <a:graphic>
          <a:graphicData uri="http://schemas.openxmlformats.org/drawingml/2006/table">
            <a:tbl>
              <a:tblPr firstRow="1" firstCol="1" bandRow="1">
                <a:tableStyleId>{7E9639D4-E3E2-4D34-9284-5A2195B3D0D7}</a:tableStyleId>
              </a:tblPr>
              <a:tblGrid>
                <a:gridCol w="1646939">
                  <a:extLst>
                    <a:ext uri="{9D8B030D-6E8A-4147-A177-3AD203B41FA5}">
                      <a16:colId xmlns:a16="http://schemas.microsoft.com/office/drawing/2014/main" xmlns="" val="3311590841"/>
                    </a:ext>
                  </a:extLst>
                </a:gridCol>
                <a:gridCol w="1646939">
                  <a:extLst>
                    <a:ext uri="{9D8B030D-6E8A-4147-A177-3AD203B41FA5}">
                      <a16:colId xmlns:a16="http://schemas.microsoft.com/office/drawing/2014/main" xmlns="" val="2900433463"/>
                    </a:ext>
                  </a:extLst>
                </a:gridCol>
                <a:gridCol w="1646939">
                  <a:extLst>
                    <a:ext uri="{9D8B030D-6E8A-4147-A177-3AD203B41FA5}">
                      <a16:colId xmlns:a16="http://schemas.microsoft.com/office/drawing/2014/main" xmlns="" val="2403106882"/>
                    </a:ext>
                  </a:extLst>
                </a:gridCol>
                <a:gridCol w="1646939">
                  <a:extLst>
                    <a:ext uri="{9D8B030D-6E8A-4147-A177-3AD203B41FA5}">
                      <a16:colId xmlns:a16="http://schemas.microsoft.com/office/drawing/2014/main" xmlns="" val="3051892409"/>
                    </a:ext>
                  </a:extLst>
                </a:gridCol>
              </a:tblGrid>
              <a:tr h="0">
                <a:tc>
                  <a:txBody>
                    <a:bodyPr/>
                    <a:lstStyle/>
                    <a:p>
                      <a:pPr algn="just">
                        <a:spcAft>
                          <a:spcPts val="0"/>
                        </a:spcAft>
                      </a:pPr>
                      <a:r>
                        <a:rPr lang="zh-CN" sz="1600" kern="100">
                          <a:effectLst/>
                        </a:rPr>
                        <a:t>项目</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100">
                          <a:effectLst/>
                        </a:rPr>
                        <a:t>COD mg/L</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100">
                          <a:effectLst/>
                        </a:rPr>
                        <a:t>NH3-N mg/L</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100">
                          <a:effectLst/>
                        </a:rPr>
                        <a:t>TN mg/L</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xmlns="" val="2115179634"/>
                  </a:ext>
                </a:extLst>
              </a:tr>
              <a:tr h="0">
                <a:tc>
                  <a:txBody>
                    <a:bodyPr/>
                    <a:lstStyle/>
                    <a:p>
                      <a:pPr algn="just">
                        <a:spcAft>
                          <a:spcPts val="0"/>
                        </a:spcAft>
                      </a:pPr>
                      <a:r>
                        <a:rPr lang="zh-CN" sz="1600" kern="100">
                          <a:effectLst/>
                        </a:rPr>
                        <a:t>进水</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100">
                          <a:effectLst/>
                        </a:rPr>
                        <a:t>426</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100">
                          <a:effectLst/>
                        </a:rPr>
                        <a:t>103</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100">
                          <a:effectLst/>
                        </a:rPr>
                        <a:t>209</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xmlns="" val="3768099594"/>
                  </a:ext>
                </a:extLst>
              </a:tr>
              <a:tr h="0">
                <a:tc>
                  <a:txBody>
                    <a:bodyPr/>
                    <a:lstStyle/>
                    <a:p>
                      <a:pPr algn="just">
                        <a:spcAft>
                          <a:spcPts val="0"/>
                        </a:spcAft>
                      </a:pPr>
                      <a:r>
                        <a:rPr lang="zh-CN" sz="1600" kern="100">
                          <a:effectLst/>
                        </a:rPr>
                        <a:t>出水</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100">
                          <a:effectLst/>
                        </a:rPr>
                        <a:t>207</a:t>
                      </a:r>
                      <a:endParaRPr lang="zh-CN" sz="16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100" dirty="0">
                          <a:effectLst/>
                        </a:rPr>
                        <a:t>6</a:t>
                      </a:r>
                      <a:endParaRPr lang="zh-CN" sz="16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600" kern="100" dirty="0">
                          <a:effectLst/>
                        </a:rPr>
                        <a:t>3.7</a:t>
                      </a:r>
                      <a:endParaRPr lang="zh-CN" sz="16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xmlns="" val="3187758378"/>
                  </a:ext>
                </a:extLst>
              </a:tr>
            </a:tbl>
          </a:graphicData>
        </a:graphic>
      </p:graphicFrame>
    </p:spTree>
    <p:extLst>
      <p:ext uri="{BB962C8B-B14F-4D97-AF65-F5344CB8AC3E}">
        <p14:creationId xmlns:p14="http://schemas.microsoft.com/office/powerpoint/2010/main" xmlns="" val="4704192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847EFBF0-E13A-4508-AAE4-0CC9A7F87802}"/>
              </a:ext>
            </a:extLst>
          </p:cNvPr>
          <p:cNvSpPr>
            <a:spLocks noGrp="1"/>
          </p:cNvSpPr>
          <p:nvPr>
            <p:ph type="title"/>
          </p:nvPr>
        </p:nvSpPr>
        <p:spPr/>
        <p:txBody>
          <a:bodyPr/>
          <a:lstStyle/>
          <a:p>
            <a:r>
              <a:rPr lang="zh-CN" altLang="en-US" dirty="0"/>
              <a:t>五、城市污水处理厂</a:t>
            </a:r>
          </a:p>
        </p:txBody>
      </p:sp>
      <p:sp>
        <p:nvSpPr>
          <p:cNvPr id="3" name="内容占位符 2">
            <a:extLst>
              <a:ext uri="{FF2B5EF4-FFF2-40B4-BE49-F238E27FC236}">
                <a16:creationId xmlns:a16="http://schemas.microsoft.com/office/drawing/2014/main" xmlns="" id="{B7DE2EDC-E33A-46D4-9924-B0266BBEE55E}"/>
              </a:ext>
            </a:extLst>
          </p:cNvPr>
          <p:cNvSpPr>
            <a:spLocks noGrp="1"/>
          </p:cNvSpPr>
          <p:nvPr>
            <p:ph idx="1"/>
          </p:nvPr>
        </p:nvSpPr>
        <p:spPr/>
        <p:txBody>
          <a:bodyPr/>
          <a:lstStyle/>
          <a:p>
            <a:r>
              <a:rPr lang="zh-CN" altLang="en-US" dirty="0"/>
              <a:t>城市污水处理厂最大难题是总氮因碳源缺乏难以达各级政府要求的标准，其次是各地自行要求的准四类排放标准导致处理费过高。</a:t>
            </a:r>
            <a:endParaRPr lang="en-US" altLang="zh-CN" dirty="0"/>
          </a:p>
          <a:p>
            <a:r>
              <a:rPr lang="zh-CN" altLang="en-US" dirty="0"/>
              <a:t>突破方向：</a:t>
            </a:r>
            <a:endParaRPr lang="en-US" altLang="zh-CN" dirty="0"/>
          </a:p>
          <a:p>
            <a:r>
              <a:rPr lang="zh-CN" altLang="zh-CN" dirty="0"/>
              <a:t>针对城市污水处理厂好氧硝化不彻底、反硝化能力下降、碳源不足以及污泥污浓度低、污泥膨胀、和丝状菌问题造成的脱氮、除磷效率低的问题，</a:t>
            </a:r>
            <a:r>
              <a:rPr lang="zh-CN" altLang="en-US" dirty="0"/>
              <a:t>只需在好氧池和厌氧池中</a:t>
            </a:r>
            <a:r>
              <a:rPr lang="zh-CN" altLang="zh-CN" dirty="0"/>
              <a:t>投加好氧池和厌氧池的池容的万分之</a:t>
            </a:r>
            <a:r>
              <a:rPr lang="en-US" altLang="zh-CN" dirty="0"/>
              <a:t>0.1-0.5</a:t>
            </a:r>
            <a:r>
              <a:rPr lang="zh-CN" altLang="en-US" dirty="0"/>
              <a:t>的增效菌剂和载体</a:t>
            </a:r>
            <a:r>
              <a:rPr lang="zh-CN" altLang="zh-CN" dirty="0"/>
              <a:t>，实现生化系统可处理的污染负荷翻倍或处理水量翻倍</a:t>
            </a:r>
            <a:r>
              <a:rPr lang="zh-CN" altLang="en-US" dirty="0"/>
              <a:t>，达到提标效果。</a:t>
            </a:r>
            <a:endParaRPr lang="zh-CN" altLang="zh-CN" dirty="0"/>
          </a:p>
          <a:p>
            <a:r>
              <a:rPr lang="zh-CN" altLang="en-US" dirty="0"/>
              <a:t>改变处理厂活性污泥以</a:t>
            </a:r>
            <a:r>
              <a:rPr lang="zh-CN" altLang="zh-CN" dirty="0"/>
              <a:t>丝状菌作为骨架联结</a:t>
            </a:r>
            <a:r>
              <a:rPr lang="zh-CN" altLang="en-US" dirty="0"/>
              <a:t>的结构</a:t>
            </a:r>
            <a:r>
              <a:rPr lang="zh-CN" altLang="zh-CN" dirty="0"/>
              <a:t>，</a:t>
            </a:r>
            <a:r>
              <a:rPr lang="zh-CN" altLang="en-US" dirty="0"/>
              <a:t>通过生化系统增效菌剂和载体，</a:t>
            </a:r>
            <a:r>
              <a:rPr lang="zh-CN" altLang="zh-CN" dirty="0"/>
              <a:t>超限量提升污泥浓度</a:t>
            </a:r>
            <a:r>
              <a:rPr lang="zh-CN" altLang="en-US" dirty="0"/>
              <a:t>，强化</a:t>
            </a:r>
            <a:r>
              <a:rPr lang="zh-CN" altLang="zh-CN" dirty="0"/>
              <a:t>硝化反硝化开环、断链大分子细化</a:t>
            </a:r>
            <a:r>
              <a:rPr lang="zh-CN" altLang="en-US" dirty="0"/>
              <a:t>作用，消除</a:t>
            </a:r>
            <a:r>
              <a:rPr lang="zh-CN" altLang="zh-CN" dirty="0"/>
              <a:t>污泥膨胀、污泥老化的问题。</a:t>
            </a:r>
            <a:endParaRPr lang="zh-CN" altLang="en-US" dirty="0"/>
          </a:p>
        </p:txBody>
      </p:sp>
    </p:spTree>
    <p:extLst>
      <p:ext uri="{BB962C8B-B14F-4D97-AF65-F5344CB8AC3E}">
        <p14:creationId xmlns:p14="http://schemas.microsoft.com/office/powerpoint/2010/main" xmlns="" val="1517874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E9D5225F-EE94-4F74-A3FF-C158A29AE402}"/>
              </a:ext>
            </a:extLst>
          </p:cNvPr>
          <p:cNvSpPr>
            <a:spLocks noGrp="1"/>
          </p:cNvSpPr>
          <p:nvPr>
            <p:ph type="title"/>
          </p:nvPr>
        </p:nvSpPr>
        <p:spPr/>
        <p:txBody>
          <a:bodyPr/>
          <a:lstStyle/>
          <a:p>
            <a:r>
              <a:rPr lang="zh-CN" altLang="en-US" dirty="0"/>
              <a:t>五、城市污水处理厂</a:t>
            </a:r>
          </a:p>
        </p:txBody>
      </p:sp>
      <p:sp>
        <p:nvSpPr>
          <p:cNvPr id="3" name="内容占位符 2">
            <a:extLst>
              <a:ext uri="{FF2B5EF4-FFF2-40B4-BE49-F238E27FC236}">
                <a16:creationId xmlns:a16="http://schemas.microsoft.com/office/drawing/2014/main" xmlns="" id="{FBB47A9A-0E83-4CE2-925E-89A14C747535}"/>
              </a:ext>
            </a:extLst>
          </p:cNvPr>
          <p:cNvSpPr>
            <a:spLocks noGrp="1"/>
          </p:cNvSpPr>
          <p:nvPr>
            <p:ph idx="1"/>
          </p:nvPr>
        </p:nvSpPr>
        <p:spPr/>
        <p:txBody>
          <a:bodyPr/>
          <a:lstStyle/>
          <a:p>
            <a:pPr marL="0" indent="0">
              <a:buNone/>
            </a:pPr>
            <a:r>
              <a:rPr lang="zh-CN" altLang="en-US" sz="2400" dirty="0"/>
              <a:t>城市污水处理厂案例：</a:t>
            </a:r>
            <a:endParaRPr lang="en-US" altLang="zh-CN" sz="2400" dirty="0"/>
          </a:p>
          <a:p>
            <a:r>
              <a:rPr lang="zh-CN" altLang="zh-CN" dirty="0"/>
              <a:t>浙江龙游城北污水处理厂，进水指标</a:t>
            </a:r>
            <a:r>
              <a:rPr lang="en-US" altLang="zh-CN" dirty="0"/>
              <a:t>COD180-270mg/L</a:t>
            </a:r>
            <a:r>
              <a:rPr lang="zh-CN" altLang="zh-CN" dirty="0"/>
              <a:t>，氨氮</a:t>
            </a:r>
            <a:r>
              <a:rPr lang="en-US" altLang="zh-CN" dirty="0"/>
              <a:t>30mg/L-40mg/L,</a:t>
            </a:r>
            <a:r>
              <a:rPr lang="zh-CN" altLang="zh-CN" dirty="0"/>
              <a:t>总氮</a:t>
            </a:r>
            <a:r>
              <a:rPr lang="en-US" altLang="zh-CN" dirty="0"/>
              <a:t>50-75mg/L,</a:t>
            </a:r>
            <a:r>
              <a:rPr lang="zh-CN" altLang="zh-CN" dirty="0"/>
              <a:t>总磷</a:t>
            </a:r>
            <a:r>
              <a:rPr lang="en-US" altLang="zh-CN" dirty="0"/>
              <a:t>5-10mg/L</a:t>
            </a:r>
            <a:r>
              <a:rPr lang="zh-CN" altLang="en-US" dirty="0"/>
              <a:t>；</a:t>
            </a:r>
            <a:endParaRPr lang="en-US" altLang="zh-CN" dirty="0"/>
          </a:p>
          <a:p>
            <a:r>
              <a:rPr lang="zh-CN" altLang="zh-CN" dirty="0"/>
              <a:t>在不改变工艺，不追加设施设备的</a:t>
            </a:r>
            <a:r>
              <a:rPr lang="zh-CN" altLang="en-US" dirty="0"/>
              <a:t>条件</a:t>
            </a:r>
            <a:r>
              <a:rPr lang="zh-CN" altLang="zh-CN" dirty="0"/>
              <a:t>下，</a:t>
            </a:r>
            <a:r>
              <a:rPr lang="zh-CN" altLang="en-US" dirty="0"/>
              <a:t>使用生物系统增效技术</a:t>
            </a:r>
            <a:r>
              <a:rPr lang="en-US" altLang="zh-CN" dirty="0"/>
              <a:t>40</a:t>
            </a:r>
            <a:r>
              <a:rPr lang="zh-CN" altLang="zh-CN" dirty="0"/>
              <a:t>天</a:t>
            </a:r>
            <a:r>
              <a:rPr lang="zh-CN" altLang="en-US" dirty="0"/>
              <a:t>后，出水标准</a:t>
            </a:r>
            <a:r>
              <a:rPr lang="zh-CN" altLang="zh-CN" dirty="0"/>
              <a:t>从</a:t>
            </a:r>
            <a:r>
              <a:rPr lang="en-US" altLang="zh-CN" dirty="0"/>
              <a:t>GB18918-2002</a:t>
            </a:r>
            <a:r>
              <a:rPr lang="zh-CN" altLang="zh-CN" dirty="0"/>
              <a:t>一级</a:t>
            </a:r>
            <a:r>
              <a:rPr lang="en-US" altLang="zh-CN" dirty="0"/>
              <a:t>B</a:t>
            </a:r>
            <a:r>
              <a:rPr lang="zh-CN" altLang="zh-CN" dirty="0"/>
              <a:t>标准，提升到</a:t>
            </a:r>
            <a:r>
              <a:rPr lang="en-US" altLang="zh-CN" dirty="0"/>
              <a:t>GB18918-2002</a:t>
            </a:r>
            <a:r>
              <a:rPr lang="zh-CN" altLang="zh-CN" dirty="0"/>
              <a:t>一级</a:t>
            </a:r>
            <a:r>
              <a:rPr lang="en-US" altLang="zh-CN" dirty="0"/>
              <a:t>A</a:t>
            </a:r>
            <a:r>
              <a:rPr lang="zh-CN" altLang="zh-CN" dirty="0"/>
              <a:t>标准。</a:t>
            </a:r>
            <a:endParaRPr lang="en-US" altLang="zh-CN" dirty="0"/>
          </a:p>
          <a:p>
            <a:r>
              <a:rPr lang="zh-CN" altLang="zh-CN" dirty="0"/>
              <a:t>目前出水指标平均值</a:t>
            </a:r>
            <a:r>
              <a:rPr lang="en-US" altLang="zh-CN" dirty="0"/>
              <a:t>COD≤40mg/L,</a:t>
            </a:r>
            <a:r>
              <a:rPr lang="zh-CN" altLang="zh-CN" dirty="0"/>
              <a:t>氨氮</a:t>
            </a:r>
            <a:r>
              <a:rPr lang="en-US" altLang="zh-CN" dirty="0"/>
              <a:t>0.01mg/L,</a:t>
            </a:r>
            <a:r>
              <a:rPr lang="zh-CN" altLang="zh-CN" dirty="0"/>
              <a:t>总氮</a:t>
            </a:r>
            <a:r>
              <a:rPr lang="en-US" altLang="zh-CN" dirty="0"/>
              <a:t>2.3-3mg/L,</a:t>
            </a:r>
            <a:r>
              <a:rPr lang="zh-CN" altLang="zh-CN" dirty="0"/>
              <a:t>总磷</a:t>
            </a:r>
            <a:r>
              <a:rPr lang="en-US" altLang="zh-CN" dirty="0"/>
              <a:t>0.1-0.4mg/L</a:t>
            </a:r>
            <a:r>
              <a:rPr lang="zh-CN" altLang="zh-CN" dirty="0"/>
              <a:t>。</a:t>
            </a:r>
          </a:p>
          <a:p>
            <a:endParaRPr lang="zh-CN" altLang="en-US" dirty="0"/>
          </a:p>
        </p:txBody>
      </p:sp>
    </p:spTree>
    <p:extLst>
      <p:ext uri="{BB962C8B-B14F-4D97-AF65-F5344CB8AC3E}">
        <p14:creationId xmlns:p14="http://schemas.microsoft.com/office/powerpoint/2010/main" xmlns="" val="37980294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AB68A5A4-E3C0-45A9-9BE0-0B9D7312F6F1}"/>
              </a:ext>
            </a:extLst>
          </p:cNvPr>
          <p:cNvSpPr>
            <a:spLocks noGrp="1"/>
          </p:cNvSpPr>
          <p:nvPr>
            <p:ph type="title"/>
          </p:nvPr>
        </p:nvSpPr>
        <p:spPr/>
        <p:txBody>
          <a:bodyPr/>
          <a:lstStyle/>
          <a:p>
            <a:r>
              <a:rPr lang="zh-CN" altLang="en-US" dirty="0"/>
              <a:t>六、案例经验总结</a:t>
            </a:r>
          </a:p>
        </p:txBody>
      </p:sp>
      <p:sp>
        <p:nvSpPr>
          <p:cNvPr id="3" name="内容占位符 2">
            <a:extLst>
              <a:ext uri="{FF2B5EF4-FFF2-40B4-BE49-F238E27FC236}">
                <a16:creationId xmlns:a16="http://schemas.microsoft.com/office/drawing/2014/main" xmlns="" id="{C38C082B-DBF9-43C9-86FD-A8E4702F5DFF}"/>
              </a:ext>
            </a:extLst>
          </p:cNvPr>
          <p:cNvSpPr>
            <a:spLocks noGrp="1"/>
          </p:cNvSpPr>
          <p:nvPr>
            <p:ph idx="1"/>
          </p:nvPr>
        </p:nvSpPr>
        <p:spPr/>
        <p:txBody>
          <a:bodyPr/>
          <a:lstStyle/>
          <a:p>
            <a:pPr marL="0" indent="0">
              <a:buNone/>
            </a:pPr>
            <a:r>
              <a:rPr lang="zh-CN" altLang="en-US" sz="2400" dirty="0"/>
              <a:t>生化系统反应条件变化：</a:t>
            </a:r>
            <a:endParaRPr lang="en-US" altLang="zh-CN" sz="2400" dirty="0"/>
          </a:p>
          <a:p>
            <a:r>
              <a:rPr lang="zh-CN" altLang="en-US" dirty="0"/>
              <a:t>泥龄增长：使用推荐技术可拉长生化系统的泥龄，纺织印染行业生化好氧池总泥龄可以控制在80天以上；造纸行业好氧池总泥龄可以控制在70天以上；医药化工行业生化好氧池总泥龄可以控制在150天以上；食品行业生化好氧池总泥龄可以控制在120天以上；酿造行业生化好氧池总泥龄控制在160天以上；皮革行业生化好氧池总泥龄控制在180天以上。</a:t>
            </a:r>
          </a:p>
          <a:p>
            <a:r>
              <a:rPr lang="zh-CN" altLang="en-US" dirty="0"/>
              <a:t>污泥减量：处理能力显著增强后废水中的COD、BOD、NH3-N、TN、TP等被处理物质数量在很低值时，大量的原生动物如钟虫、轮虫等等出现，通过对DO的调解产生微生物的内源消耗总泥量也明显下降，六大行业几十个案例中生化污泥可减量</a:t>
            </a:r>
            <a:r>
              <a:rPr lang="en-US" altLang="zh-CN" dirty="0"/>
              <a:t>80</a:t>
            </a:r>
            <a:r>
              <a:rPr lang="zh-CN" altLang="en-US" dirty="0"/>
              <a:t>%以上。</a:t>
            </a:r>
          </a:p>
          <a:p>
            <a:endParaRPr lang="zh-CN" altLang="en-US" dirty="0"/>
          </a:p>
        </p:txBody>
      </p:sp>
    </p:spTree>
    <p:extLst>
      <p:ext uri="{BB962C8B-B14F-4D97-AF65-F5344CB8AC3E}">
        <p14:creationId xmlns:p14="http://schemas.microsoft.com/office/powerpoint/2010/main" xmlns="" val="16355280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973E570C-5F93-41B8-BB95-B6B6B8D86447}"/>
              </a:ext>
            </a:extLst>
          </p:cNvPr>
          <p:cNvSpPr>
            <a:spLocks noGrp="1"/>
          </p:cNvSpPr>
          <p:nvPr>
            <p:ph type="title"/>
          </p:nvPr>
        </p:nvSpPr>
        <p:spPr/>
        <p:txBody>
          <a:bodyPr/>
          <a:lstStyle/>
          <a:p>
            <a:r>
              <a:rPr lang="zh-CN" altLang="en-US" dirty="0"/>
              <a:t>六、案例经验总结</a:t>
            </a:r>
          </a:p>
        </p:txBody>
      </p:sp>
      <p:sp>
        <p:nvSpPr>
          <p:cNvPr id="3" name="内容占位符 2">
            <a:extLst>
              <a:ext uri="{FF2B5EF4-FFF2-40B4-BE49-F238E27FC236}">
                <a16:creationId xmlns:a16="http://schemas.microsoft.com/office/drawing/2014/main" xmlns="" id="{5A9C8A57-9C07-4EDE-9204-0F0BD6927A4F}"/>
              </a:ext>
            </a:extLst>
          </p:cNvPr>
          <p:cNvSpPr>
            <a:spLocks noGrp="1"/>
          </p:cNvSpPr>
          <p:nvPr>
            <p:ph idx="1"/>
          </p:nvPr>
        </p:nvSpPr>
        <p:spPr/>
        <p:txBody>
          <a:bodyPr/>
          <a:lstStyle/>
          <a:p>
            <a:pPr marL="0" indent="0">
              <a:buNone/>
            </a:pPr>
            <a:r>
              <a:rPr lang="zh-CN" altLang="en-US" sz="2400" dirty="0"/>
              <a:t>生化系统指标变化：</a:t>
            </a:r>
            <a:endParaRPr lang="en-US" altLang="zh-CN" sz="2400" dirty="0"/>
          </a:p>
          <a:p>
            <a:r>
              <a:rPr lang="zh-CN" altLang="en-US" dirty="0"/>
              <a:t>DO：采用推荐技术，DO比普通的活性污泥法通常要控高</a:t>
            </a:r>
            <a:r>
              <a:rPr lang="en-US" altLang="zh-CN" dirty="0"/>
              <a:t>2-3</a:t>
            </a:r>
            <a:r>
              <a:rPr lang="zh-CN" altLang="en-US" dirty="0"/>
              <a:t>点，视</a:t>
            </a:r>
            <a:r>
              <a:rPr lang="en-US" altLang="zh-CN" dirty="0"/>
              <a:t>MLSS</a:t>
            </a:r>
            <a:r>
              <a:rPr lang="zh-CN" altLang="en-US" dirty="0"/>
              <a:t>值及</a:t>
            </a:r>
            <a:r>
              <a:rPr lang="en-US" altLang="zh-CN" dirty="0"/>
              <a:t>COD</a:t>
            </a:r>
            <a:r>
              <a:rPr lang="zh-CN" altLang="en-US" dirty="0"/>
              <a:t>浓度决定；</a:t>
            </a:r>
          </a:p>
          <a:p>
            <a:r>
              <a:rPr lang="zh-CN" altLang="en-US" dirty="0"/>
              <a:t>COD：原水的B/C比不低于0.1以下，进水COD比普通的活性污泥法可提高一倍以上浓度（不改变池容、不改变设备、不改变工艺的情况下）；</a:t>
            </a:r>
          </a:p>
          <a:p>
            <a:r>
              <a:rPr lang="zh-CN" altLang="en-US" dirty="0"/>
              <a:t>MLSS（干活性污泥总浓度）:使用推荐技术前MLSS不能低于</a:t>
            </a:r>
            <a:r>
              <a:rPr lang="en-US" altLang="zh-CN" dirty="0"/>
              <a:t>8</a:t>
            </a:r>
            <a:r>
              <a:rPr lang="zh-CN" altLang="en-US" dirty="0"/>
              <a:t>00mg/L，使用推荐技术调试周期为20天。如纺织印染废水，MLSS可控制在</a:t>
            </a:r>
            <a:r>
              <a:rPr lang="en-US" altLang="zh-CN" dirty="0"/>
              <a:t>90</a:t>
            </a:r>
            <a:r>
              <a:rPr lang="zh-CN" altLang="en-US" dirty="0"/>
              <a:t>00-</a:t>
            </a:r>
            <a:r>
              <a:rPr lang="en-US" altLang="zh-CN" dirty="0"/>
              <a:t>120</a:t>
            </a:r>
            <a:r>
              <a:rPr lang="zh-CN" altLang="en-US" dirty="0"/>
              <a:t>00mg/L；造纸行业废水MLSS可控制在</a:t>
            </a:r>
            <a:r>
              <a:rPr lang="en-US" altLang="zh-CN" dirty="0"/>
              <a:t>95</a:t>
            </a:r>
            <a:r>
              <a:rPr lang="zh-CN" altLang="en-US" dirty="0"/>
              <a:t>00-</a:t>
            </a:r>
            <a:r>
              <a:rPr lang="en-US" altLang="zh-CN" dirty="0"/>
              <a:t>110</a:t>
            </a:r>
            <a:r>
              <a:rPr lang="zh-CN" altLang="en-US" dirty="0"/>
              <a:t>00mg/L之间；医药化工行业</a:t>
            </a:r>
            <a:r>
              <a:rPr lang="en-US" altLang="zh-CN" dirty="0"/>
              <a:t>MLSS</a:t>
            </a:r>
            <a:r>
              <a:rPr lang="zh-CN" altLang="en-US" dirty="0"/>
              <a:t>可控制在1</a:t>
            </a:r>
            <a:r>
              <a:rPr lang="en-US" altLang="zh-CN" dirty="0"/>
              <a:t>3500mg/L</a:t>
            </a:r>
            <a:r>
              <a:rPr lang="zh-CN" altLang="en-US" dirty="0"/>
              <a:t>以上；食品、酿造行业MLSS可控制在</a:t>
            </a:r>
            <a:r>
              <a:rPr lang="en-US" altLang="zh-CN" dirty="0"/>
              <a:t>11500</a:t>
            </a:r>
            <a:r>
              <a:rPr lang="zh-CN" altLang="en-US" dirty="0"/>
              <a:t>-1</a:t>
            </a:r>
            <a:r>
              <a:rPr lang="en-US" altLang="zh-CN" dirty="0"/>
              <a:t>55</a:t>
            </a:r>
            <a:r>
              <a:rPr lang="zh-CN" altLang="en-US" dirty="0"/>
              <a:t>00mg/L之间；皮革废水行业MLSS可控制在1</a:t>
            </a:r>
            <a:r>
              <a:rPr lang="en-US" altLang="zh-CN" dirty="0"/>
              <a:t>55</a:t>
            </a:r>
            <a:r>
              <a:rPr lang="zh-CN" altLang="en-US" dirty="0"/>
              <a:t>00-1</a:t>
            </a:r>
            <a:r>
              <a:rPr lang="en-US" altLang="zh-CN" dirty="0"/>
              <a:t>85</a:t>
            </a:r>
            <a:r>
              <a:rPr lang="zh-CN" altLang="en-US" dirty="0"/>
              <a:t>00</a:t>
            </a:r>
            <a:r>
              <a:rPr lang="en-US" altLang="zh-CN" dirty="0"/>
              <a:t>mg/L</a:t>
            </a:r>
            <a:r>
              <a:rPr lang="zh-CN" altLang="en-US" dirty="0"/>
              <a:t>之间。</a:t>
            </a:r>
          </a:p>
          <a:p>
            <a:r>
              <a:rPr lang="zh-CN" altLang="en-US" dirty="0"/>
              <a:t>TP：使用推荐技术，依托增效载体无比强大的吸附性，六大行业几十个项目总磷数据都能控制在0.3mg/L以下。</a:t>
            </a:r>
          </a:p>
          <a:p>
            <a:endParaRPr lang="zh-CN" altLang="en-US" dirty="0"/>
          </a:p>
        </p:txBody>
      </p:sp>
    </p:spTree>
    <p:extLst>
      <p:ext uri="{BB962C8B-B14F-4D97-AF65-F5344CB8AC3E}">
        <p14:creationId xmlns:p14="http://schemas.microsoft.com/office/powerpoint/2010/main" xmlns="" val="12818498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E9B87-18D7-4C90-B8D3-55D93C335AC9}"/>
              </a:ext>
            </a:extLst>
          </p:cNvPr>
          <p:cNvSpPr>
            <a:spLocks noGrp="1"/>
          </p:cNvSpPr>
          <p:nvPr>
            <p:ph type="title"/>
          </p:nvPr>
        </p:nvSpPr>
        <p:spPr/>
        <p:txBody>
          <a:bodyPr/>
          <a:lstStyle/>
          <a:p>
            <a:r>
              <a:rPr lang="zh-CN" altLang="en-US" dirty="0"/>
              <a:t>六、案例经验总结</a:t>
            </a:r>
          </a:p>
        </p:txBody>
      </p:sp>
      <p:sp>
        <p:nvSpPr>
          <p:cNvPr id="3" name="内容占位符 2">
            <a:extLst>
              <a:ext uri="{FF2B5EF4-FFF2-40B4-BE49-F238E27FC236}">
                <a16:creationId xmlns:a16="http://schemas.microsoft.com/office/drawing/2014/main" xmlns="" id="{D777EDA9-FAD5-44BD-B692-8E200C3AD3AD}"/>
              </a:ext>
            </a:extLst>
          </p:cNvPr>
          <p:cNvSpPr>
            <a:spLocks noGrp="1"/>
          </p:cNvSpPr>
          <p:nvPr>
            <p:ph idx="1"/>
          </p:nvPr>
        </p:nvSpPr>
        <p:spPr/>
        <p:txBody>
          <a:bodyPr/>
          <a:lstStyle/>
          <a:p>
            <a:pPr marL="0" indent="0">
              <a:buNone/>
            </a:pPr>
            <a:r>
              <a:rPr lang="zh-CN" altLang="en-US" sz="2400" dirty="0"/>
              <a:t>生化系统指标变化：</a:t>
            </a:r>
            <a:endParaRPr lang="en-US" altLang="zh-CN" sz="2400" dirty="0"/>
          </a:p>
          <a:p>
            <a:r>
              <a:rPr lang="zh-CN" altLang="en-US" dirty="0"/>
              <a:t>NH3-N：采用推荐技术一周内生物载体可初步挂膜，NH3-N就有下降20%以上的效果，二周后，生物增效载体挂膜完成NH3-N在六大行业几十个项目中去除率98%以上。在皮革、医药化工高氨氮废水中效果更明显。</a:t>
            </a:r>
          </a:p>
          <a:p>
            <a:r>
              <a:rPr lang="zh-CN" altLang="en-US" dirty="0"/>
              <a:t>TN：总氮问题需要污水站现场设有反硝化区段，如果老旧污水站没有设反硝化区段，那必须在兼氧段或好氧段创造一个反硝化区段，使用推荐技术形成硝化混合液，混入反硝化区段，硝化液进入反硝化区的比例可以控制在1:</a:t>
            </a:r>
            <a:r>
              <a:rPr lang="en-US" altLang="zh-CN" dirty="0"/>
              <a:t>200</a:t>
            </a:r>
            <a:r>
              <a:rPr lang="zh-CN" altLang="en-US" dirty="0"/>
              <a:t>-</a:t>
            </a:r>
            <a:r>
              <a:rPr lang="en-US" altLang="zh-CN" dirty="0"/>
              <a:t>300</a:t>
            </a:r>
            <a:r>
              <a:rPr lang="zh-CN" altLang="en-US" dirty="0"/>
              <a:t>，反硝化区段HRT控制在3.5-8小时以内，具体按TN浓度及排放标准调整，比普通活性污泥法反硝化区段或生物滤池、接触氧化池脱氮效果更显著，给老旧污水处理站创造改造反硝化提供有利条件。挂膜成功后，总氮去除率在</a:t>
            </a:r>
            <a:r>
              <a:rPr lang="en-US" altLang="zh-CN" dirty="0"/>
              <a:t>65%-85%</a:t>
            </a:r>
            <a:r>
              <a:rPr lang="zh-CN" altLang="en-US" dirty="0"/>
              <a:t>之间，具体视行业与总氮浓度而定。</a:t>
            </a:r>
          </a:p>
          <a:p>
            <a:endParaRPr lang="zh-CN" altLang="en-US" dirty="0"/>
          </a:p>
        </p:txBody>
      </p:sp>
    </p:spTree>
    <p:extLst>
      <p:ext uri="{BB962C8B-B14F-4D97-AF65-F5344CB8AC3E}">
        <p14:creationId xmlns:p14="http://schemas.microsoft.com/office/powerpoint/2010/main" xmlns="" val="28330117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0D127A8D-862B-4CF4-97EB-143E04A4AA70}"/>
              </a:ext>
            </a:extLst>
          </p:cNvPr>
          <p:cNvSpPr>
            <a:spLocks noGrp="1"/>
          </p:cNvSpPr>
          <p:nvPr>
            <p:ph type="title"/>
          </p:nvPr>
        </p:nvSpPr>
        <p:spPr/>
        <p:txBody>
          <a:bodyPr/>
          <a:lstStyle/>
          <a:p>
            <a:r>
              <a:rPr lang="zh-CN" altLang="en-US" dirty="0"/>
              <a:t>七、增效成本初判</a:t>
            </a:r>
          </a:p>
        </p:txBody>
      </p:sp>
      <p:sp>
        <p:nvSpPr>
          <p:cNvPr id="3" name="内容占位符 2">
            <a:extLst>
              <a:ext uri="{FF2B5EF4-FFF2-40B4-BE49-F238E27FC236}">
                <a16:creationId xmlns:a16="http://schemas.microsoft.com/office/drawing/2014/main" xmlns="" id="{61EFC015-E684-43BE-9B96-5CCCFC3A128C}"/>
              </a:ext>
            </a:extLst>
          </p:cNvPr>
          <p:cNvSpPr>
            <a:spLocks noGrp="1"/>
          </p:cNvSpPr>
          <p:nvPr>
            <p:ph idx="1"/>
          </p:nvPr>
        </p:nvSpPr>
        <p:spPr/>
        <p:txBody>
          <a:bodyPr/>
          <a:lstStyle/>
          <a:p>
            <a:pPr marL="0" indent="0">
              <a:buNone/>
            </a:pPr>
            <a:r>
              <a:rPr lang="zh-CN" altLang="en-US" sz="2400" dirty="0"/>
              <a:t>基本依据：</a:t>
            </a:r>
            <a:endParaRPr lang="en-US" altLang="zh-CN" sz="2400" dirty="0"/>
          </a:p>
          <a:p>
            <a:pPr marL="457200" indent="-457200">
              <a:buFont typeface="+mj-ea"/>
              <a:buAutoNum type="circleNumDbPlain"/>
            </a:pPr>
            <a:r>
              <a:rPr lang="zh-CN" altLang="en-US" dirty="0"/>
              <a:t>选择拟处理污染物对应菌种的复合菌剂和载体；</a:t>
            </a:r>
            <a:endParaRPr lang="en-US" altLang="zh-CN" dirty="0"/>
          </a:p>
          <a:p>
            <a:pPr marL="457200" indent="-457200">
              <a:buFont typeface="+mj-ea"/>
              <a:buAutoNum type="circleNumDbPlain"/>
            </a:pPr>
            <a:r>
              <a:rPr lang="zh-CN" altLang="en-US" dirty="0"/>
              <a:t>根据拟提高的生化系统池容和污水负荷（水量、水质）确定投加量和投放周期；</a:t>
            </a:r>
            <a:endParaRPr lang="en-US" altLang="zh-CN" dirty="0"/>
          </a:p>
          <a:p>
            <a:pPr marL="457200" indent="-457200">
              <a:buFont typeface="+mj-ea"/>
              <a:buAutoNum type="circleNumDbPlain"/>
            </a:pPr>
            <a:r>
              <a:rPr lang="zh-CN" altLang="en-US" dirty="0"/>
              <a:t>计算投放次数、数量、总天数，如总天数</a:t>
            </a:r>
            <a:r>
              <a:rPr lang="en-US" altLang="zh-CN" dirty="0"/>
              <a:t>30</a:t>
            </a:r>
            <a:r>
              <a:rPr lang="zh-CN" altLang="en-US" dirty="0"/>
              <a:t>天，连续投放复合菌剂和载体后可维持</a:t>
            </a:r>
            <a:r>
              <a:rPr lang="en-US" altLang="zh-CN" dirty="0"/>
              <a:t>180</a:t>
            </a:r>
            <a:r>
              <a:rPr lang="zh-CN" altLang="en-US" dirty="0"/>
              <a:t>天达标运行，则计算</a:t>
            </a:r>
            <a:r>
              <a:rPr lang="en-US" altLang="zh-CN" dirty="0"/>
              <a:t>30</a:t>
            </a:r>
            <a:r>
              <a:rPr lang="zh-CN" altLang="en-US" dirty="0"/>
              <a:t>天实际投放总量既为基本成本；</a:t>
            </a:r>
            <a:endParaRPr lang="en-US" altLang="zh-CN" dirty="0"/>
          </a:p>
          <a:p>
            <a:pPr marL="457200" indent="-457200">
              <a:buFont typeface="+mj-ea"/>
              <a:buAutoNum type="circleNumDbPlain"/>
            </a:pPr>
            <a:r>
              <a:rPr lang="zh-CN" altLang="en-US" dirty="0"/>
              <a:t>根据第一期</a:t>
            </a:r>
            <a:r>
              <a:rPr lang="en-US" altLang="zh-CN" dirty="0"/>
              <a:t>180</a:t>
            </a:r>
            <a:r>
              <a:rPr lang="zh-CN" altLang="en-US" dirty="0"/>
              <a:t>天达标运行中的效果分析确定长期运行维护成本，会低于</a:t>
            </a:r>
            <a:r>
              <a:rPr lang="en-US" altLang="zh-CN" dirty="0"/>
              <a:t>180</a:t>
            </a:r>
            <a:r>
              <a:rPr lang="zh-CN" altLang="en-US" dirty="0"/>
              <a:t>天建立增效生物系统的费用。</a:t>
            </a:r>
            <a:endParaRPr lang="en-US" altLang="zh-CN" dirty="0"/>
          </a:p>
          <a:p>
            <a:endParaRPr lang="zh-CN" altLang="en-US" dirty="0"/>
          </a:p>
        </p:txBody>
      </p:sp>
    </p:spTree>
    <p:extLst>
      <p:ext uri="{BB962C8B-B14F-4D97-AF65-F5344CB8AC3E}">
        <p14:creationId xmlns:p14="http://schemas.microsoft.com/office/powerpoint/2010/main" xmlns="" val="21732878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57C7DD46-0027-4532-8135-7E9056FFFFDC}"/>
              </a:ext>
            </a:extLst>
          </p:cNvPr>
          <p:cNvSpPr>
            <a:spLocks noGrp="1"/>
          </p:cNvSpPr>
          <p:nvPr>
            <p:ph type="title"/>
          </p:nvPr>
        </p:nvSpPr>
        <p:spPr/>
        <p:txBody>
          <a:bodyPr/>
          <a:lstStyle/>
          <a:p>
            <a:r>
              <a:rPr lang="zh-CN" altLang="en-US" dirty="0"/>
              <a:t>七、增效成本初判</a:t>
            </a:r>
          </a:p>
        </p:txBody>
      </p:sp>
      <p:sp>
        <p:nvSpPr>
          <p:cNvPr id="3" name="内容占位符 2">
            <a:extLst>
              <a:ext uri="{FF2B5EF4-FFF2-40B4-BE49-F238E27FC236}">
                <a16:creationId xmlns:a16="http://schemas.microsoft.com/office/drawing/2014/main" xmlns="" id="{8A93645E-49F2-4BF7-8378-15050EDD6C6B}"/>
              </a:ext>
            </a:extLst>
          </p:cNvPr>
          <p:cNvSpPr>
            <a:spLocks noGrp="1"/>
          </p:cNvSpPr>
          <p:nvPr>
            <p:ph idx="1"/>
          </p:nvPr>
        </p:nvSpPr>
        <p:spPr>
          <a:xfrm>
            <a:off x="685800" y="2194560"/>
            <a:ext cx="5214668" cy="4024125"/>
          </a:xfrm>
        </p:spPr>
        <p:txBody>
          <a:bodyPr/>
          <a:lstStyle/>
          <a:p>
            <a:pPr marL="0" indent="0">
              <a:buNone/>
            </a:pPr>
            <a:r>
              <a:rPr lang="zh-CN" altLang="en-US" sz="2400" dirty="0"/>
              <a:t>以城市污水处理厂提标改造为例：</a:t>
            </a:r>
            <a:endParaRPr lang="en-US" altLang="zh-CN" sz="2400" dirty="0"/>
          </a:p>
          <a:p>
            <a:r>
              <a:rPr lang="zh-CN" altLang="en-US" dirty="0"/>
              <a:t>提高</a:t>
            </a:r>
            <a:r>
              <a:rPr lang="en-US" altLang="zh-CN" dirty="0"/>
              <a:t>COD</a:t>
            </a:r>
            <a:r>
              <a:rPr lang="zh-CN" altLang="en-US" dirty="0"/>
              <a:t>、氨氮、总氮、总磷四项指标达准</a:t>
            </a:r>
            <a:r>
              <a:rPr lang="en-US" altLang="zh-CN" dirty="0"/>
              <a:t>IV</a:t>
            </a:r>
            <a:r>
              <a:rPr lang="zh-CN" altLang="en-US" dirty="0"/>
              <a:t>类标准，以浓度负荷提高</a:t>
            </a:r>
            <a:r>
              <a:rPr lang="en-US" altLang="zh-CN" dirty="0"/>
              <a:t>80%</a:t>
            </a:r>
            <a:r>
              <a:rPr lang="zh-CN" altLang="en-US" dirty="0"/>
              <a:t>计，每项指标吨水投加生物载体费用分别为</a:t>
            </a:r>
            <a:r>
              <a:rPr lang="en-US" altLang="zh-CN" dirty="0"/>
              <a:t>0.65</a:t>
            </a:r>
            <a:r>
              <a:rPr lang="zh-CN" altLang="en-US" dirty="0"/>
              <a:t>元</a:t>
            </a:r>
            <a:r>
              <a:rPr lang="en-US" altLang="zh-CN" dirty="0"/>
              <a:t>/</a:t>
            </a:r>
            <a:r>
              <a:rPr lang="zh-CN" altLang="en-US" dirty="0"/>
              <a:t>吨；若四项同时提标，总费用低于每吨</a:t>
            </a:r>
            <a:r>
              <a:rPr lang="en-US" altLang="zh-CN" dirty="0"/>
              <a:t>2.6</a:t>
            </a:r>
            <a:r>
              <a:rPr lang="zh-CN" altLang="en-US" dirty="0"/>
              <a:t>元。若低于四项提标，可按提标项目计费。</a:t>
            </a:r>
            <a:endParaRPr lang="en-US" altLang="zh-CN" dirty="0"/>
          </a:p>
          <a:p>
            <a:r>
              <a:rPr lang="zh-CN" altLang="en-US" dirty="0"/>
              <a:t>此费用为生物系统提效改造期费用，改造期后运行维护费用将大大低于改造期费用。</a:t>
            </a:r>
          </a:p>
        </p:txBody>
      </p:sp>
      <p:graphicFrame>
        <p:nvGraphicFramePr>
          <p:cNvPr id="4" name="表格 3">
            <a:extLst>
              <a:ext uri="{FF2B5EF4-FFF2-40B4-BE49-F238E27FC236}">
                <a16:creationId xmlns:a16="http://schemas.microsoft.com/office/drawing/2014/main" xmlns="" id="{5AAD6F6A-005B-4A9A-AFFD-03ECD9247131}"/>
              </a:ext>
            </a:extLst>
          </p:cNvPr>
          <p:cNvGraphicFramePr>
            <a:graphicFrameLocks noGrp="1"/>
          </p:cNvGraphicFramePr>
          <p:nvPr>
            <p:extLst>
              <p:ext uri="{D42A27DB-BD31-4B8C-83A1-F6EECF244321}">
                <p14:modId xmlns:p14="http://schemas.microsoft.com/office/powerpoint/2010/main" xmlns="" val="2583996562"/>
              </p:ext>
            </p:extLst>
          </p:nvPr>
        </p:nvGraphicFramePr>
        <p:xfrm>
          <a:off x="6024116" y="2518052"/>
          <a:ext cx="5897590" cy="3017520"/>
        </p:xfrm>
        <a:graphic>
          <a:graphicData uri="http://schemas.openxmlformats.org/drawingml/2006/table">
            <a:tbl>
              <a:tblPr firstRow="1" firstCol="1" bandRow="1">
                <a:tableStyleId>{073A0DAA-6AF3-43AB-8588-CEC1D06C72B9}</a:tableStyleId>
              </a:tblPr>
              <a:tblGrid>
                <a:gridCol w="556435">
                  <a:extLst>
                    <a:ext uri="{9D8B030D-6E8A-4147-A177-3AD203B41FA5}">
                      <a16:colId xmlns:a16="http://schemas.microsoft.com/office/drawing/2014/main" xmlns="" val="2492311129"/>
                    </a:ext>
                  </a:extLst>
                </a:gridCol>
                <a:gridCol w="526765">
                  <a:extLst>
                    <a:ext uri="{9D8B030D-6E8A-4147-A177-3AD203B41FA5}">
                      <a16:colId xmlns:a16="http://schemas.microsoft.com/office/drawing/2014/main" xmlns="" val="3605077029"/>
                    </a:ext>
                  </a:extLst>
                </a:gridCol>
                <a:gridCol w="1016779">
                  <a:extLst>
                    <a:ext uri="{9D8B030D-6E8A-4147-A177-3AD203B41FA5}">
                      <a16:colId xmlns:a16="http://schemas.microsoft.com/office/drawing/2014/main" xmlns="" val="1799295999"/>
                    </a:ext>
                  </a:extLst>
                </a:gridCol>
                <a:gridCol w="796273">
                  <a:extLst>
                    <a:ext uri="{9D8B030D-6E8A-4147-A177-3AD203B41FA5}">
                      <a16:colId xmlns:a16="http://schemas.microsoft.com/office/drawing/2014/main" xmlns="" val="2560304334"/>
                    </a:ext>
                  </a:extLst>
                </a:gridCol>
                <a:gridCol w="741147">
                  <a:extLst>
                    <a:ext uri="{9D8B030D-6E8A-4147-A177-3AD203B41FA5}">
                      <a16:colId xmlns:a16="http://schemas.microsoft.com/office/drawing/2014/main" xmlns="" val="3762643919"/>
                    </a:ext>
                  </a:extLst>
                </a:gridCol>
                <a:gridCol w="716646">
                  <a:extLst>
                    <a:ext uri="{9D8B030D-6E8A-4147-A177-3AD203B41FA5}">
                      <a16:colId xmlns:a16="http://schemas.microsoft.com/office/drawing/2014/main" xmlns="" val="3736812008"/>
                    </a:ext>
                  </a:extLst>
                </a:gridCol>
                <a:gridCol w="698270">
                  <a:extLst>
                    <a:ext uri="{9D8B030D-6E8A-4147-A177-3AD203B41FA5}">
                      <a16:colId xmlns:a16="http://schemas.microsoft.com/office/drawing/2014/main" xmlns="" val="3631332284"/>
                    </a:ext>
                  </a:extLst>
                </a:gridCol>
                <a:gridCol w="845275">
                  <a:extLst>
                    <a:ext uri="{9D8B030D-6E8A-4147-A177-3AD203B41FA5}">
                      <a16:colId xmlns:a16="http://schemas.microsoft.com/office/drawing/2014/main" xmlns="" val="933537910"/>
                    </a:ext>
                  </a:extLst>
                </a:gridCol>
              </a:tblGrid>
              <a:tr h="251604">
                <a:tc>
                  <a:txBody>
                    <a:bodyPr/>
                    <a:lstStyle/>
                    <a:p>
                      <a:pPr algn="just">
                        <a:spcAft>
                          <a:spcPts val="0"/>
                        </a:spcAft>
                      </a:pPr>
                      <a:r>
                        <a:rPr lang="zh-CN" sz="1100" kern="100">
                          <a:effectLst/>
                        </a:rPr>
                        <a:t>项目</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a:effectLst/>
                        </a:rPr>
                        <a:t>标准</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a:effectLst/>
                        </a:rPr>
                        <a:t>菌剂类型</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a:effectLst/>
                        </a:rPr>
                        <a:t>用量</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dirty="0">
                          <a:effectLst/>
                        </a:rPr>
                        <a:t>浓度</a:t>
                      </a:r>
                    </a:p>
                    <a:p>
                      <a:pPr algn="just">
                        <a:spcAft>
                          <a:spcPts val="0"/>
                        </a:spcAft>
                      </a:pPr>
                      <a:r>
                        <a:rPr lang="zh-CN" sz="1100" kern="100" dirty="0">
                          <a:effectLst/>
                        </a:rPr>
                        <a:t>负荷</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altLang="en-US" sz="1100" kern="100" dirty="0">
                          <a:effectLst/>
                        </a:rPr>
                        <a:t>水力停留时间</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a:effectLst/>
                        </a:rPr>
                        <a:t>使用时间</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dirty="0">
                          <a:effectLst/>
                        </a:rPr>
                        <a:t>使用期间</a:t>
                      </a:r>
                    </a:p>
                    <a:p>
                      <a:pPr algn="just">
                        <a:spcAft>
                          <a:spcPts val="0"/>
                        </a:spcAft>
                      </a:pPr>
                      <a:r>
                        <a:rPr lang="zh-CN" sz="1100" kern="100" dirty="0">
                          <a:effectLst/>
                        </a:rPr>
                        <a:t>吨水费用</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extLst>
                  <a:ext uri="{0D108BD9-81ED-4DB2-BD59-A6C34878D82A}">
                    <a16:rowId xmlns:a16="http://schemas.microsoft.com/office/drawing/2014/main" xmlns="" val="1046453877"/>
                  </a:ext>
                </a:extLst>
              </a:tr>
              <a:tr h="125802">
                <a:tc rowSpan="4">
                  <a:txBody>
                    <a:bodyPr/>
                    <a:lstStyle/>
                    <a:p>
                      <a:pPr algn="just">
                        <a:spcAft>
                          <a:spcPts val="0"/>
                        </a:spcAft>
                      </a:pPr>
                      <a:r>
                        <a:rPr lang="en-US" sz="1100" kern="100">
                          <a:effectLst/>
                        </a:rPr>
                        <a:t>COD</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zh-CN" sz="1100" kern="100" dirty="0">
                          <a:effectLst/>
                        </a:rPr>
                        <a:t>一级</a:t>
                      </a:r>
                      <a:r>
                        <a:rPr lang="en-US" sz="1100" kern="100" dirty="0">
                          <a:effectLst/>
                        </a:rPr>
                        <a:t>A</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a:effectLst/>
                        </a:rPr>
                        <a:t>复合</a:t>
                      </a:r>
                      <a:r>
                        <a:rPr lang="en-US" sz="1100" kern="100">
                          <a:effectLst/>
                        </a:rPr>
                        <a:t>COD 01</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a:effectLst/>
                        </a:rPr>
                        <a:t>万分之</a:t>
                      </a:r>
                      <a:r>
                        <a:rPr lang="en-US" sz="1100" kern="100">
                          <a:effectLst/>
                        </a:rPr>
                        <a:t>0.1</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zh-CN" sz="1100" kern="100" dirty="0">
                          <a:effectLst/>
                        </a:rPr>
                        <a:t>提升</a:t>
                      </a:r>
                      <a:r>
                        <a:rPr lang="en-US" sz="1100" kern="100" dirty="0">
                          <a:effectLst/>
                        </a:rPr>
                        <a:t>100%</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zh-CN" sz="1100" kern="100">
                          <a:effectLst/>
                        </a:rPr>
                        <a:t>节约</a:t>
                      </a:r>
                      <a:r>
                        <a:rPr lang="en-US" sz="1100" kern="100">
                          <a:effectLst/>
                        </a:rPr>
                        <a:t>50%</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en-US" sz="1100" kern="100">
                          <a:effectLst/>
                        </a:rPr>
                        <a:t>15-20</a:t>
                      </a:r>
                      <a:r>
                        <a:rPr lang="zh-CN" sz="1100" kern="100">
                          <a:effectLst/>
                        </a:rPr>
                        <a:t>天</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en-US" sz="1100" kern="100">
                          <a:effectLst/>
                        </a:rPr>
                        <a:t>0.14</a:t>
                      </a:r>
                      <a:r>
                        <a:rPr lang="zh-CN" sz="1100" kern="100">
                          <a:effectLst/>
                        </a:rPr>
                        <a:t>元</a:t>
                      </a:r>
                      <a:r>
                        <a:rPr lang="en-US" sz="1100" kern="100">
                          <a:effectLst/>
                        </a:rPr>
                        <a:t>/</a:t>
                      </a:r>
                      <a:r>
                        <a:rPr lang="zh-CN" sz="1100" kern="100">
                          <a:effectLst/>
                        </a:rPr>
                        <a:t>吨</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extLst>
                  <a:ext uri="{0D108BD9-81ED-4DB2-BD59-A6C34878D82A}">
                    <a16:rowId xmlns:a16="http://schemas.microsoft.com/office/drawing/2014/main" xmlns="" val="316114115"/>
                  </a:ext>
                </a:extLst>
              </a:tr>
              <a:tr h="125802">
                <a:tc vMerge="1">
                  <a:txBody>
                    <a:bodyPr/>
                    <a:lstStyle/>
                    <a:p>
                      <a:endParaRPr lang="zh-CN" altLang="en-US"/>
                    </a:p>
                  </a:txBody>
                  <a:tcPr/>
                </a:tc>
                <a:tc vMerge="1">
                  <a:txBody>
                    <a:bodyPr/>
                    <a:lstStyle/>
                    <a:p>
                      <a:endParaRPr lang="zh-CN" altLang="en-US"/>
                    </a:p>
                  </a:txBody>
                  <a:tcPr/>
                </a:tc>
                <a:tc>
                  <a:txBody>
                    <a:bodyPr/>
                    <a:lstStyle/>
                    <a:p>
                      <a:pPr algn="just">
                        <a:spcAft>
                          <a:spcPts val="0"/>
                        </a:spcAft>
                      </a:pPr>
                      <a:r>
                        <a:rPr lang="zh-CN" sz="1100" kern="100">
                          <a:effectLst/>
                        </a:rPr>
                        <a:t>增效剂 </a:t>
                      </a:r>
                      <a:r>
                        <a:rPr lang="en-US" sz="1100" kern="100">
                          <a:effectLst/>
                        </a:rPr>
                        <a:t>01</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a:effectLst/>
                        </a:rPr>
                        <a:t>万分之</a:t>
                      </a:r>
                      <a:r>
                        <a:rPr lang="en-US" sz="1100" kern="100">
                          <a:effectLst/>
                        </a:rPr>
                        <a:t>0.3</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xmlns="" val="3666588825"/>
                  </a:ext>
                </a:extLst>
              </a:tr>
              <a:tr h="125802">
                <a:tc vMerge="1">
                  <a:txBody>
                    <a:bodyPr/>
                    <a:lstStyle/>
                    <a:p>
                      <a:endParaRPr lang="zh-CN" altLang="en-US"/>
                    </a:p>
                  </a:txBody>
                  <a:tcPr/>
                </a:tc>
                <a:tc rowSpan="2">
                  <a:txBody>
                    <a:bodyPr/>
                    <a:lstStyle/>
                    <a:p>
                      <a:pPr algn="just">
                        <a:spcAft>
                          <a:spcPts val="0"/>
                        </a:spcAft>
                      </a:pPr>
                      <a:r>
                        <a:rPr lang="en-US" sz="1100" kern="100">
                          <a:effectLst/>
                        </a:rPr>
                        <a:t>IV</a:t>
                      </a:r>
                      <a:r>
                        <a:rPr lang="zh-CN" sz="1100" kern="100">
                          <a:effectLst/>
                        </a:rPr>
                        <a:t>类水</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a:effectLst/>
                        </a:rPr>
                        <a:t>复合</a:t>
                      </a:r>
                      <a:r>
                        <a:rPr lang="en-US" sz="1100" kern="100">
                          <a:effectLst/>
                        </a:rPr>
                        <a:t>COD 02</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a:effectLst/>
                        </a:rPr>
                        <a:t>万分之</a:t>
                      </a:r>
                      <a:r>
                        <a:rPr lang="en-US" sz="1100" kern="100">
                          <a:effectLst/>
                        </a:rPr>
                        <a:t>0.2</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zh-CN" sz="1100" kern="100" dirty="0">
                          <a:effectLst/>
                        </a:rPr>
                        <a:t>提升</a:t>
                      </a:r>
                      <a:r>
                        <a:rPr lang="en-US" sz="1100" kern="100" dirty="0">
                          <a:effectLst/>
                        </a:rPr>
                        <a:t>80%</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zh-CN" sz="1100" kern="100">
                          <a:effectLst/>
                        </a:rPr>
                        <a:t>节约</a:t>
                      </a:r>
                      <a:r>
                        <a:rPr lang="en-US" sz="1100" kern="100">
                          <a:effectLst/>
                        </a:rPr>
                        <a:t>45%</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en-US" sz="1100" kern="100" dirty="0">
                          <a:effectLst/>
                        </a:rPr>
                        <a:t>15-20</a:t>
                      </a:r>
                      <a:r>
                        <a:rPr lang="zh-CN" sz="1100" kern="100" dirty="0">
                          <a:effectLst/>
                        </a:rPr>
                        <a:t>天</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en-US" sz="1100" kern="100">
                          <a:effectLst/>
                        </a:rPr>
                        <a:t>0.65</a:t>
                      </a:r>
                      <a:r>
                        <a:rPr lang="zh-CN" sz="1100" kern="100">
                          <a:effectLst/>
                        </a:rPr>
                        <a:t>元</a:t>
                      </a:r>
                      <a:r>
                        <a:rPr lang="en-US" sz="1100" kern="100">
                          <a:effectLst/>
                        </a:rPr>
                        <a:t>/</a:t>
                      </a:r>
                      <a:r>
                        <a:rPr lang="zh-CN" sz="1100" kern="100">
                          <a:effectLst/>
                        </a:rPr>
                        <a:t>吨</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extLst>
                  <a:ext uri="{0D108BD9-81ED-4DB2-BD59-A6C34878D82A}">
                    <a16:rowId xmlns:a16="http://schemas.microsoft.com/office/drawing/2014/main" xmlns="" val="3135250620"/>
                  </a:ext>
                </a:extLst>
              </a:tr>
              <a:tr h="125802">
                <a:tc vMerge="1">
                  <a:txBody>
                    <a:bodyPr/>
                    <a:lstStyle/>
                    <a:p>
                      <a:endParaRPr lang="zh-CN" altLang="en-US"/>
                    </a:p>
                  </a:txBody>
                  <a:tcPr/>
                </a:tc>
                <a:tc vMerge="1">
                  <a:txBody>
                    <a:bodyPr/>
                    <a:lstStyle/>
                    <a:p>
                      <a:endParaRPr lang="zh-CN" altLang="en-US"/>
                    </a:p>
                  </a:txBody>
                  <a:tcPr/>
                </a:tc>
                <a:tc>
                  <a:txBody>
                    <a:bodyPr/>
                    <a:lstStyle/>
                    <a:p>
                      <a:pPr algn="just">
                        <a:spcAft>
                          <a:spcPts val="0"/>
                        </a:spcAft>
                      </a:pPr>
                      <a:r>
                        <a:rPr lang="zh-CN" sz="1100" kern="100">
                          <a:effectLst/>
                        </a:rPr>
                        <a:t>增效剂 </a:t>
                      </a:r>
                      <a:r>
                        <a:rPr lang="en-US" sz="1100" kern="100">
                          <a:effectLst/>
                        </a:rPr>
                        <a:t>01</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a:effectLst/>
                        </a:rPr>
                        <a:t>万分之</a:t>
                      </a:r>
                      <a:r>
                        <a:rPr lang="en-US" sz="1100" kern="100">
                          <a:effectLst/>
                        </a:rPr>
                        <a:t>0.5</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xmlns="" val="861457900"/>
                  </a:ext>
                </a:extLst>
              </a:tr>
              <a:tr h="125802">
                <a:tc rowSpan="4">
                  <a:txBody>
                    <a:bodyPr/>
                    <a:lstStyle/>
                    <a:p>
                      <a:pPr algn="just">
                        <a:spcAft>
                          <a:spcPts val="0"/>
                        </a:spcAft>
                      </a:pPr>
                      <a:r>
                        <a:rPr lang="en-US" sz="1100" kern="100">
                          <a:effectLst/>
                        </a:rPr>
                        <a:t>NH3-N</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zh-CN" sz="1100" kern="100">
                          <a:effectLst/>
                        </a:rPr>
                        <a:t>一级</a:t>
                      </a:r>
                      <a:r>
                        <a:rPr lang="en-US" sz="1100" kern="100">
                          <a:effectLst/>
                        </a:rPr>
                        <a:t>A</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a:effectLst/>
                        </a:rPr>
                        <a:t>复合脱氮</a:t>
                      </a:r>
                      <a:r>
                        <a:rPr lang="en-US" sz="1100" kern="100">
                          <a:effectLst/>
                        </a:rPr>
                        <a:t> 10</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dirty="0">
                          <a:effectLst/>
                        </a:rPr>
                        <a:t>万分之</a:t>
                      </a:r>
                      <a:r>
                        <a:rPr lang="en-US" sz="1100" kern="100" dirty="0">
                          <a:effectLst/>
                        </a:rPr>
                        <a:t>0.1</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zh-CN" sz="1100" kern="100">
                          <a:effectLst/>
                        </a:rPr>
                        <a:t>提升</a:t>
                      </a:r>
                      <a:r>
                        <a:rPr lang="en-US" sz="1100" kern="100">
                          <a:effectLst/>
                        </a:rPr>
                        <a:t>100%</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zh-CN" sz="1100" kern="100" dirty="0">
                          <a:effectLst/>
                        </a:rPr>
                        <a:t>节约</a:t>
                      </a:r>
                      <a:r>
                        <a:rPr lang="en-US" sz="1100" kern="100" dirty="0">
                          <a:effectLst/>
                        </a:rPr>
                        <a:t>50%</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en-US" sz="1100" kern="100">
                          <a:effectLst/>
                        </a:rPr>
                        <a:t>15-20</a:t>
                      </a:r>
                      <a:r>
                        <a:rPr lang="zh-CN" sz="1100" kern="100">
                          <a:effectLst/>
                        </a:rPr>
                        <a:t>天</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en-US" sz="1100" kern="100">
                          <a:effectLst/>
                        </a:rPr>
                        <a:t>0.14</a:t>
                      </a:r>
                      <a:r>
                        <a:rPr lang="zh-CN" sz="1100" kern="100">
                          <a:effectLst/>
                        </a:rPr>
                        <a:t>元</a:t>
                      </a:r>
                      <a:r>
                        <a:rPr lang="en-US" sz="1100" kern="100">
                          <a:effectLst/>
                        </a:rPr>
                        <a:t>/</a:t>
                      </a:r>
                      <a:r>
                        <a:rPr lang="zh-CN" sz="1100" kern="100">
                          <a:effectLst/>
                        </a:rPr>
                        <a:t>吨</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extLst>
                  <a:ext uri="{0D108BD9-81ED-4DB2-BD59-A6C34878D82A}">
                    <a16:rowId xmlns:a16="http://schemas.microsoft.com/office/drawing/2014/main" xmlns="" val="646960596"/>
                  </a:ext>
                </a:extLst>
              </a:tr>
              <a:tr h="125802">
                <a:tc vMerge="1">
                  <a:txBody>
                    <a:bodyPr/>
                    <a:lstStyle/>
                    <a:p>
                      <a:endParaRPr lang="zh-CN" altLang="en-US"/>
                    </a:p>
                  </a:txBody>
                  <a:tcPr/>
                </a:tc>
                <a:tc vMerge="1">
                  <a:txBody>
                    <a:bodyPr/>
                    <a:lstStyle/>
                    <a:p>
                      <a:endParaRPr lang="zh-CN" altLang="en-US"/>
                    </a:p>
                  </a:txBody>
                  <a:tcPr/>
                </a:tc>
                <a:tc>
                  <a:txBody>
                    <a:bodyPr/>
                    <a:lstStyle/>
                    <a:p>
                      <a:pPr algn="just">
                        <a:spcAft>
                          <a:spcPts val="0"/>
                        </a:spcAft>
                      </a:pPr>
                      <a:r>
                        <a:rPr lang="zh-CN" sz="1100" kern="100">
                          <a:effectLst/>
                        </a:rPr>
                        <a:t>增效剂 </a:t>
                      </a:r>
                      <a:r>
                        <a:rPr lang="en-US" sz="1100" kern="100">
                          <a:effectLst/>
                        </a:rPr>
                        <a:t>10</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a:effectLst/>
                        </a:rPr>
                        <a:t>万分之</a:t>
                      </a:r>
                      <a:r>
                        <a:rPr lang="en-US" sz="1100" kern="100">
                          <a:effectLst/>
                        </a:rPr>
                        <a:t>0.3</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xmlns="" val="2004821315"/>
                  </a:ext>
                </a:extLst>
              </a:tr>
              <a:tr h="125802">
                <a:tc vMerge="1">
                  <a:txBody>
                    <a:bodyPr/>
                    <a:lstStyle/>
                    <a:p>
                      <a:endParaRPr lang="zh-CN" altLang="en-US"/>
                    </a:p>
                  </a:txBody>
                  <a:tcPr/>
                </a:tc>
                <a:tc rowSpan="2">
                  <a:txBody>
                    <a:bodyPr/>
                    <a:lstStyle/>
                    <a:p>
                      <a:pPr algn="just">
                        <a:spcAft>
                          <a:spcPts val="0"/>
                        </a:spcAft>
                      </a:pPr>
                      <a:r>
                        <a:rPr lang="en-US" sz="1100" kern="100">
                          <a:effectLst/>
                        </a:rPr>
                        <a:t>IV</a:t>
                      </a:r>
                      <a:r>
                        <a:rPr lang="zh-CN" sz="1100" kern="100">
                          <a:effectLst/>
                        </a:rPr>
                        <a:t>类水</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a:effectLst/>
                        </a:rPr>
                        <a:t>复合脱氮 </a:t>
                      </a:r>
                      <a:r>
                        <a:rPr lang="en-US" sz="1100" kern="100">
                          <a:effectLst/>
                        </a:rPr>
                        <a:t>11</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a:effectLst/>
                        </a:rPr>
                        <a:t>万分之</a:t>
                      </a:r>
                      <a:r>
                        <a:rPr lang="en-US" sz="1100" kern="100">
                          <a:effectLst/>
                        </a:rPr>
                        <a:t>0.2</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zh-CN" sz="1100" kern="100">
                          <a:effectLst/>
                        </a:rPr>
                        <a:t>提升</a:t>
                      </a:r>
                      <a:r>
                        <a:rPr lang="en-US" sz="1100" kern="100">
                          <a:effectLst/>
                        </a:rPr>
                        <a:t>80%</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zh-CN" sz="1100" kern="100">
                          <a:effectLst/>
                        </a:rPr>
                        <a:t>节约</a:t>
                      </a:r>
                      <a:r>
                        <a:rPr lang="en-US" sz="1100" kern="100">
                          <a:effectLst/>
                        </a:rPr>
                        <a:t>45%</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en-US" sz="1100" kern="100">
                          <a:effectLst/>
                        </a:rPr>
                        <a:t>15-20</a:t>
                      </a:r>
                      <a:r>
                        <a:rPr lang="zh-CN" sz="1100" kern="100">
                          <a:effectLst/>
                        </a:rPr>
                        <a:t>天</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en-US" sz="1100" kern="100">
                          <a:effectLst/>
                        </a:rPr>
                        <a:t>0.65</a:t>
                      </a:r>
                      <a:r>
                        <a:rPr lang="zh-CN" sz="1100" kern="100">
                          <a:effectLst/>
                        </a:rPr>
                        <a:t>元</a:t>
                      </a:r>
                      <a:r>
                        <a:rPr lang="en-US" sz="1100" kern="100">
                          <a:effectLst/>
                        </a:rPr>
                        <a:t>/</a:t>
                      </a:r>
                      <a:r>
                        <a:rPr lang="zh-CN" sz="1100" kern="100">
                          <a:effectLst/>
                        </a:rPr>
                        <a:t>吨</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extLst>
                  <a:ext uri="{0D108BD9-81ED-4DB2-BD59-A6C34878D82A}">
                    <a16:rowId xmlns:a16="http://schemas.microsoft.com/office/drawing/2014/main" xmlns="" val="2982611603"/>
                  </a:ext>
                </a:extLst>
              </a:tr>
              <a:tr h="125802">
                <a:tc vMerge="1">
                  <a:txBody>
                    <a:bodyPr/>
                    <a:lstStyle/>
                    <a:p>
                      <a:endParaRPr lang="zh-CN" altLang="en-US"/>
                    </a:p>
                  </a:txBody>
                  <a:tcPr/>
                </a:tc>
                <a:tc vMerge="1">
                  <a:txBody>
                    <a:bodyPr/>
                    <a:lstStyle/>
                    <a:p>
                      <a:endParaRPr lang="zh-CN" altLang="en-US"/>
                    </a:p>
                  </a:txBody>
                  <a:tcPr/>
                </a:tc>
                <a:tc>
                  <a:txBody>
                    <a:bodyPr/>
                    <a:lstStyle/>
                    <a:p>
                      <a:pPr algn="just">
                        <a:spcAft>
                          <a:spcPts val="0"/>
                        </a:spcAft>
                      </a:pPr>
                      <a:r>
                        <a:rPr lang="zh-CN" sz="1100" kern="100">
                          <a:effectLst/>
                        </a:rPr>
                        <a:t>增效剂 </a:t>
                      </a:r>
                      <a:r>
                        <a:rPr lang="en-US" sz="1100" kern="100">
                          <a:effectLst/>
                        </a:rPr>
                        <a:t>11</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a:effectLst/>
                        </a:rPr>
                        <a:t>万分之</a:t>
                      </a:r>
                      <a:r>
                        <a:rPr lang="en-US" sz="1100" kern="100">
                          <a:effectLst/>
                        </a:rPr>
                        <a:t>0.5</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xmlns="" val="1364299739"/>
                  </a:ext>
                </a:extLst>
              </a:tr>
              <a:tr h="125802">
                <a:tc rowSpan="4">
                  <a:txBody>
                    <a:bodyPr/>
                    <a:lstStyle/>
                    <a:p>
                      <a:pPr algn="just">
                        <a:spcAft>
                          <a:spcPts val="0"/>
                        </a:spcAft>
                      </a:pPr>
                      <a:r>
                        <a:rPr lang="en-US" sz="1100" kern="100">
                          <a:effectLst/>
                        </a:rPr>
                        <a:t>TN</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zh-CN" sz="1100" kern="100">
                          <a:effectLst/>
                        </a:rPr>
                        <a:t>一级</a:t>
                      </a:r>
                      <a:r>
                        <a:rPr lang="en-US" sz="1100" kern="100">
                          <a:effectLst/>
                        </a:rPr>
                        <a:t>A</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a:effectLst/>
                        </a:rPr>
                        <a:t>复合脱氮</a:t>
                      </a:r>
                      <a:r>
                        <a:rPr lang="en-US" sz="1100" kern="100">
                          <a:effectLst/>
                        </a:rPr>
                        <a:t>12</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a:effectLst/>
                        </a:rPr>
                        <a:t>万分之</a:t>
                      </a:r>
                      <a:r>
                        <a:rPr lang="en-US" sz="1100" kern="100">
                          <a:effectLst/>
                        </a:rPr>
                        <a:t>0.1</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zh-CN" sz="1100" kern="100">
                          <a:effectLst/>
                        </a:rPr>
                        <a:t>提升</a:t>
                      </a:r>
                      <a:r>
                        <a:rPr lang="en-US" sz="1100" kern="100">
                          <a:effectLst/>
                        </a:rPr>
                        <a:t>80%</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zh-CN" sz="1100" kern="100" dirty="0">
                          <a:effectLst/>
                        </a:rPr>
                        <a:t>节约</a:t>
                      </a:r>
                      <a:r>
                        <a:rPr lang="en-US" sz="1100" kern="100" dirty="0">
                          <a:effectLst/>
                        </a:rPr>
                        <a:t>50%</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en-US" sz="1100" kern="100">
                          <a:effectLst/>
                        </a:rPr>
                        <a:t>15-20</a:t>
                      </a:r>
                      <a:r>
                        <a:rPr lang="zh-CN" sz="1100" kern="100">
                          <a:effectLst/>
                        </a:rPr>
                        <a:t>天</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en-US" sz="1100" kern="100">
                          <a:effectLst/>
                        </a:rPr>
                        <a:t>0.14</a:t>
                      </a:r>
                      <a:r>
                        <a:rPr lang="zh-CN" sz="1100" kern="100">
                          <a:effectLst/>
                        </a:rPr>
                        <a:t>元</a:t>
                      </a:r>
                      <a:r>
                        <a:rPr lang="en-US" sz="1100" kern="100">
                          <a:effectLst/>
                        </a:rPr>
                        <a:t>/</a:t>
                      </a:r>
                      <a:r>
                        <a:rPr lang="zh-CN" sz="1100" kern="100">
                          <a:effectLst/>
                        </a:rPr>
                        <a:t>吨</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extLst>
                  <a:ext uri="{0D108BD9-81ED-4DB2-BD59-A6C34878D82A}">
                    <a16:rowId xmlns:a16="http://schemas.microsoft.com/office/drawing/2014/main" xmlns="" val="3655456463"/>
                  </a:ext>
                </a:extLst>
              </a:tr>
              <a:tr h="125802">
                <a:tc vMerge="1">
                  <a:txBody>
                    <a:bodyPr/>
                    <a:lstStyle/>
                    <a:p>
                      <a:endParaRPr lang="zh-CN" altLang="en-US"/>
                    </a:p>
                  </a:txBody>
                  <a:tcPr/>
                </a:tc>
                <a:tc vMerge="1">
                  <a:txBody>
                    <a:bodyPr/>
                    <a:lstStyle/>
                    <a:p>
                      <a:endParaRPr lang="zh-CN" altLang="en-US"/>
                    </a:p>
                  </a:txBody>
                  <a:tcPr/>
                </a:tc>
                <a:tc>
                  <a:txBody>
                    <a:bodyPr/>
                    <a:lstStyle/>
                    <a:p>
                      <a:pPr algn="just">
                        <a:spcAft>
                          <a:spcPts val="0"/>
                        </a:spcAft>
                      </a:pPr>
                      <a:r>
                        <a:rPr lang="zh-CN" sz="1100" kern="100">
                          <a:effectLst/>
                        </a:rPr>
                        <a:t>增效剂</a:t>
                      </a:r>
                      <a:r>
                        <a:rPr lang="en-US" sz="1100" kern="100">
                          <a:effectLst/>
                        </a:rPr>
                        <a:t>12</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a:effectLst/>
                        </a:rPr>
                        <a:t>万分之</a:t>
                      </a:r>
                      <a:r>
                        <a:rPr lang="en-US" sz="1100" kern="100">
                          <a:effectLst/>
                        </a:rPr>
                        <a:t>0.3</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xmlns="" val="924985245"/>
                  </a:ext>
                </a:extLst>
              </a:tr>
              <a:tr h="125802">
                <a:tc vMerge="1">
                  <a:txBody>
                    <a:bodyPr/>
                    <a:lstStyle/>
                    <a:p>
                      <a:endParaRPr lang="zh-CN" altLang="en-US"/>
                    </a:p>
                  </a:txBody>
                  <a:tcPr/>
                </a:tc>
                <a:tc rowSpan="2">
                  <a:txBody>
                    <a:bodyPr/>
                    <a:lstStyle/>
                    <a:p>
                      <a:pPr algn="just">
                        <a:spcAft>
                          <a:spcPts val="0"/>
                        </a:spcAft>
                      </a:pPr>
                      <a:r>
                        <a:rPr lang="en-US" sz="1100" kern="100">
                          <a:effectLst/>
                        </a:rPr>
                        <a:t>IV</a:t>
                      </a:r>
                      <a:r>
                        <a:rPr lang="zh-CN" sz="1100" kern="100">
                          <a:effectLst/>
                        </a:rPr>
                        <a:t>类水</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a:effectLst/>
                        </a:rPr>
                        <a:t>复合脱氮</a:t>
                      </a:r>
                      <a:r>
                        <a:rPr lang="en-US" sz="1100" kern="100">
                          <a:effectLst/>
                        </a:rPr>
                        <a:t>13</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a:effectLst/>
                        </a:rPr>
                        <a:t>万分之</a:t>
                      </a:r>
                      <a:r>
                        <a:rPr lang="en-US" sz="1100" kern="100">
                          <a:effectLst/>
                        </a:rPr>
                        <a:t>0.2</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zh-CN" sz="1100" kern="100">
                          <a:effectLst/>
                        </a:rPr>
                        <a:t>提升</a:t>
                      </a:r>
                      <a:r>
                        <a:rPr lang="en-US" sz="1100" kern="100">
                          <a:effectLst/>
                        </a:rPr>
                        <a:t>80%</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zh-CN" sz="1100" kern="100">
                          <a:effectLst/>
                        </a:rPr>
                        <a:t>节约</a:t>
                      </a:r>
                      <a:r>
                        <a:rPr lang="en-US" sz="1100" kern="100">
                          <a:effectLst/>
                        </a:rPr>
                        <a:t>45%</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en-US" sz="1100" kern="100">
                          <a:effectLst/>
                        </a:rPr>
                        <a:t>15-20</a:t>
                      </a:r>
                      <a:r>
                        <a:rPr lang="zh-CN" sz="1100" kern="100">
                          <a:effectLst/>
                        </a:rPr>
                        <a:t>天</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en-US" sz="1100" kern="100">
                          <a:effectLst/>
                        </a:rPr>
                        <a:t>0.65</a:t>
                      </a:r>
                      <a:r>
                        <a:rPr lang="zh-CN" sz="1100" kern="100">
                          <a:effectLst/>
                        </a:rPr>
                        <a:t>元</a:t>
                      </a:r>
                      <a:r>
                        <a:rPr lang="en-US" sz="1100" kern="100">
                          <a:effectLst/>
                        </a:rPr>
                        <a:t>/</a:t>
                      </a:r>
                      <a:r>
                        <a:rPr lang="zh-CN" sz="1100" kern="100">
                          <a:effectLst/>
                        </a:rPr>
                        <a:t>吨</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extLst>
                  <a:ext uri="{0D108BD9-81ED-4DB2-BD59-A6C34878D82A}">
                    <a16:rowId xmlns:a16="http://schemas.microsoft.com/office/drawing/2014/main" xmlns="" val="155449215"/>
                  </a:ext>
                </a:extLst>
              </a:tr>
              <a:tr h="125802">
                <a:tc vMerge="1">
                  <a:txBody>
                    <a:bodyPr/>
                    <a:lstStyle/>
                    <a:p>
                      <a:endParaRPr lang="zh-CN" altLang="en-US"/>
                    </a:p>
                  </a:txBody>
                  <a:tcPr/>
                </a:tc>
                <a:tc vMerge="1">
                  <a:txBody>
                    <a:bodyPr/>
                    <a:lstStyle/>
                    <a:p>
                      <a:endParaRPr lang="zh-CN" altLang="en-US"/>
                    </a:p>
                  </a:txBody>
                  <a:tcPr/>
                </a:tc>
                <a:tc>
                  <a:txBody>
                    <a:bodyPr/>
                    <a:lstStyle/>
                    <a:p>
                      <a:pPr algn="just">
                        <a:spcAft>
                          <a:spcPts val="0"/>
                        </a:spcAft>
                      </a:pPr>
                      <a:r>
                        <a:rPr lang="zh-CN" sz="1100" kern="100">
                          <a:effectLst/>
                        </a:rPr>
                        <a:t>增效剂</a:t>
                      </a:r>
                      <a:r>
                        <a:rPr lang="en-US" sz="1100" kern="100">
                          <a:effectLst/>
                        </a:rPr>
                        <a:t>13</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a:effectLst/>
                        </a:rPr>
                        <a:t>万分之</a:t>
                      </a:r>
                      <a:r>
                        <a:rPr lang="en-US" sz="1100" kern="100">
                          <a:effectLst/>
                        </a:rPr>
                        <a:t>0.5</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xmlns="" val="1009668498"/>
                  </a:ext>
                </a:extLst>
              </a:tr>
              <a:tr h="125802">
                <a:tc rowSpan="4">
                  <a:txBody>
                    <a:bodyPr/>
                    <a:lstStyle/>
                    <a:p>
                      <a:pPr algn="just">
                        <a:spcAft>
                          <a:spcPts val="0"/>
                        </a:spcAft>
                      </a:pPr>
                      <a:r>
                        <a:rPr lang="en-US" sz="1100" kern="100" dirty="0">
                          <a:effectLst/>
                        </a:rPr>
                        <a:t>TP</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zh-CN" sz="1100" kern="100">
                          <a:effectLst/>
                        </a:rPr>
                        <a:t>一级</a:t>
                      </a:r>
                      <a:r>
                        <a:rPr lang="en-US" sz="1100" kern="100">
                          <a:effectLst/>
                        </a:rPr>
                        <a:t>A</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a:effectLst/>
                        </a:rPr>
                        <a:t>复合聚磷</a:t>
                      </a:r>
                      <a:r>
                        <a:rPr lang="en-US" sz="1100" kern="100">
                          <a:effectLst/>
                        </a:rPr>
                        <a:t>14</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a:effectLst/>
                        </a:rPr>
                        <a:t>万分之</a:t>
                      </a:r>
                      <a:r>
                        <a:rPr lang="en-US" sz="1100" kern="100">
                          <a:effectLst/>
                        </a:rPr>
                        <a:t>0.1</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zh-CN" sz="1100" kern="100">
                          <a:effectLst/>
                        </a:rPr>
                        <a:t>提升</a:t>
                      </a:r>
                      <a:r>
                        <a:rPr lang="en-US" sz="1100" kern="100">
                          <a:effectLst/>
                        </a:rPr>
                        <a:t>100%</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zh-CN" sz="1100" kern="100" dirty="0">
                          <a:effectLst/>
                        </a:rPr>
                        <a:t>节约</a:t>
                      </a:r>
                      <a:r>
                        <a:rPr lang="en-US" sz="1100" kern="100" dirty="0">
                          <a:effectLst/>
                        </a:rPr>
                        <a:t>50%</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en-US" sz="1100" kern="100">
                          <a:effectLst/>
                        </a:rPr>
                        <a:t>15-20</a:t>
                      </a:r>
                      <a:r>
                        <a:rPr lang="zh-CN" sz="1100" kern="100">
                          <a:effectLst/>
                        </a:rPr>
                        <a:t>天</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en-US" sz="1100" kern="100">
                          <a:effectLst/>
                        </a:rPr>
                        <a:t>0.14</a:t>
                      </a:r>
                      <a:r>
                        <a:rPr lang="zh-CN" sz="1100" kern="100">
                          <a:effectLst/>
                        </a:rPr>
                        <a:t>元</a:t>
                      </a:r>
                      <a:r>
                        <a:rPr lang="en-US" sz="1100" kern="100">
                          <a:effectLst/>
                        </a:rPr>
                        <a:t>/</a:t>
                      </a:r>
                      <a:r>
                        <a:rPr lang="zh-CN" sz="1100" kern="100">
                          <a:effectLst/>
                        </a:rPr>
                        <a:t>吨</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extLst>
                  <a:ext uri="{0D108BD9-81ED-4DB2-BD59-A6C34878D82A}">
                    <a16:rowId xmlns:a16="http://schemas.microsoft.com/office/drawing/2014/main" xmlns="" val="3889839144"/>
                  </a:ext>
                </a:extLst>
              </a:tr>
              <a:tr h="125802">
                <a:tc vMerge="1">
                  <a:txBody>
                    <a:bodyPr/>
                    <a:lstStyle/>
                    <a:p>
                      <a:endParaRPr lang="zh-CN" altLang="en-US"/>
                    </a:p>
                  </a:txBody>
                  <a:tcPr/>
                </a:tc>
                <a:tc vMerge="1">
                  <a:txBody>
                    <a:bodyPr/>
                    <a:lstStyle/>
                    <a:p>
                      <a:endParaRPr lang="zh-CN" altLang="en-US"/>
                    </a:p>
                  </a:txBody>
                  <a:tcPr/>
                </a:tc>
                <a:tc>
                  <a:txBody>
                    <a:bodyPr/>
                    <a:lstStyle/>
                    <a:p>
                      <a:pPr algn="just">
                        <a:spcAft>
                          <a:spcPts val="0"/>
                        </a:spcAft>
                      </a:pPr>
                      <a:r>
                        <a:rPr lang="zh-CN" sz="1100" kern="100">
                          <a:effectLst/>
                        </a:rPr>
                        <a:t>增效剂</a:t>
                      </a:r>
                      <a:r>
                        <a:rPr lang="en-US" sz="1100" kern="100">
                          <a:effectLst/>
                        </a:rPr>
                        <a:t>14</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a:effectLst/>
                        </a:rPr>
                        <a:t>万分之</a:t>
                      </a:r>
                      <a:r>
                        <a:rPr lang="en-US" sz="1100" kern="100">
                          <a:effectLst/>
                        </a:rPr>
                        <a:t>0.3</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xmlns="" val="1081187999"/>
                  </a:ext>
                </a:extLst>
              </a:tr>
              <a:tr h="125802">
                <a:tc vMerge="1">
                  <a:txBody>
                    <a:bodyPr/>
                    <a:lstStyle/>
                    <a:p>
                      <a:endParaRPr lang="zh-CN" altLang="en-US"/>
                    </a:p>
                  </a:txBody>
                  <a:tcPr/>
                </a:tc>
                <a:tc rowSpan="2">
                  <a:txBody>
                    <a:bodyPr/>
                    <a:lstStyle/>
                    <a:p>
                      <a:pPr algn="just">
                        <a:spcAft>
                          <a:spcPts val="0"/>
                        </a:spcAft>
                      </a:pPr>
                      <a:r>
                        <a:rPr lang="en-US" sz="1100" kern="100">
                          <a:effectLst/>
                        </a:rPr>
                        <a:t>IV</a:t>
                      </a:r>
                      <a:r>
                        <a:rPr lang="zh-CN" sz="1100" kern="100">
                          <a:effectLst/>
                        </a:rPr>
                        <a:t>类水</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a:effectLst/>
                        </a:rPr>
                        <a:t>复合聚磷</a:t>
                      </a:r>
                      <a:r>
                        <a:rPr lang="en-US" sz="1100" kern="100">
                          <a:effectLst/>
                        </a:rPr>
                        <a:t>15</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a:effectLst/>
                        </a:rPr>
                        <a:t>万分之</a:t>
                      </a:r>
                      <a:r>
                        <a:rPr lang="en-US" sz="1100" kern="100">
                          <a:effectLst/>
                        </a:rPr>
                        <a:t>0.2</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zh-CN" sz="1100" kern="100" dirty="0">
                          <a:effectLst/>
                        </a:rPr>
                        <a:t>提升</a:t>
                      </a:r>
                      <a:r>
                        <a:rPr lang="en-US" sz="1100" kern="100" dirty="0">
                          <a:effectLst/>
                        </a:rPr>
                        <a:t>80%</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zh-CN" sz="1100" kern="100">
                          <a:effectLst/>
                        </a:rPr>
                        <a:t>节约</a:t>
                      </a:r>
                      <a:r>
                        <a:rPr lang="en-US" sz="1100" kern="100">
                          <a:effectLst/>
                        </a:rPr>
                        <a:t>45%</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en-US" sz="1100" kern="100">
                          <a:effectLst/>
                        </a:rPr>
                        <a:t>15-20</a:t>
                      </a:r>
                      <a:r>
                        <a:rPr lang="zh-CN" sz="1100" kern="100">
                          <a:effectLst/>
                        </a:rPr>
                        <a:t>天</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rowSpan="2">
                  <a:txBody>
                    <a:bodyPr/>
                    <a:lstStyle/>
                    <a:p>
                      <a:pPr algn="just">
                        <a:spcAft>
                          <a:spcPts val="0"/>
                        </a:spcAft>
                      </a:pPr>
                      <a:r>
                        <a:rPr lang="en-US" sz="1100" kern="100">
                          <a:effectLst/>
                        </a:rPr>
                        <a:t>0.65</a:t>
                      </a:r>
                      <a:r>
                        <a:rPr lang="zh-CN" sz="1100" kern="100">
                          <a:effectLst/>
                        </a:rPr>
                        <a:t>元</a:t>
                      </a:r>
                      <a:r>
                        <a:rPr lang="en-US" sz="1100" kern="100">
                          <a:effectLst/>
                        </a:rPr>
                        <a:t>/</a:t>
                      </a:r>
                      <a:r>
                        <a:rPr lang="zh-CN" sz="1100" kern="100">
                          <a:effectLst/>
                        </a:rPr>
                        <a:t>吨</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extLst>
                  <a:ext uri="{0D108BD9-81ED-4DB2-BD59-A6C34878D82A}">
                    <a16:rowId xmlns:a16="http://schemas.microsoft.com/office/drawing/2014/main" xmlns="" val="2767149862"/>
                  </a:ext>
                </a:extLst>
              </a:tr>
              <a:tr h="125802">
                <a:tc vMerge="1">
                  <a:txBody>
                    <a:bodyPr/>
                    <a:lstStyle/>
                    <a:p>
                      <a:endParaRPr lang="zh-CN" altLang="en-US"/>
                    </a:p>
                  </a:txBody>
                  <a:tcPr/>
                </a:tc>
                <a:tc vMerge="1">
                  <a:txBody>
                    <a:bodyPr/>
                    <a:lstStyle/>
                    <a:p>
                      <a:endParaRPr lang="zh-CN" altLang="en-US"/>
                    </a:p>
                  </a:txBody>
                  <a:tcPr/>
                </a:tc>
                <a:tc>
                  <a:txBody>
                    <a:bodyPr/>
                    <a:lstStyle/>
                    <a:p>
                      <a:pPr algn="just">
                        <a:spcAft>
                          <a:spcPts val="0"/>
                        </a:spcAft>
                      </a:pPr>
                      <a:r>
                        <a:rPr lang="zh-CN" sz="1100" kern="100">
                          <a:effectLst/>
                        </a:rPr>
                        <a:t>增效剂</a:t>
                      </a:r>
                      <a:r>
                        <a:rPr lang="en-US" sz="1100" kern="100">
                          <a:effectLst/>
                        </a:rPr>
                        <a:t>15</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a:txBody>
                    <a:bodyPr/>
                    <a:lstStyle/>
                    <a:p>
                      <a:pPr algn="just">
                        <a:spcAft>
                          <a:spcPts val="0"/>
                        </a:spcAft>
                      </a:pPr>
                      <a:r>
                        <a:rPr lang="zh-CN" sz="1100" kern="100" dirty="0">
                          <a:effectLst/>
                        </a:rPr>
                        <a:t>万分之</a:t>
                      </a:r>
                      <a:r>
                        <a:rPr lang="en-US" sz="1100" kern="100" dirty="0">
                          <a:effectLst/>
                        </a:rPr>
                        <a:t>0.5</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47908" marR="47908" marT="0" marB="0"/>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xmlns="" val="3982917448"/>
                  </a:ext>
                </a:extLst>
              </a:tr>
            </a:tbl>
          </a:graphicData>
        </a:graphic>
      </p:graphicFrame>
    </p:spTree>
    <p:extLst>
      <p:ext uri="{BB962C8B-B14F-4D97-AF65-F5344CB8AC3E}">
        <p14:creationId xmlns:p14="http://schemas.microsoft.com/office/powerpoint/2010/main" xmlns="" val="41396752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2D8DF729-F8B5-4306-8B14-C671442D481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xmlns="" id="{68E4A294-08B0-48F0-B0AC-3F4EDDDD6D47}"/>
              </a:ext>
            </a:extLst>
          </p:cNvPr>
          <p:cNvSpPr>
            <a:spLocks noGrp="1"/>
          </p:cNvSpPr>
          <p:nvPr>
            <p:ph idx="1"/>
          </p:nvPr>
        </p:nvSpPr>
        <p:spPr/>
        <p:txBody>
          <a:bodyPr/>
          <a:lstStyle/>
          <a:p>
            <a:endParaRPr lang="zh-CN" altLang="en-US"/>
          </a:p>
        </p:txBody>
      </p:sp>
    </p:spTree>
    <p:extLst>
      <p:ext uri="{BB962C8B-B14F-4D97-AF65-F5344CB8AC3E}">
        <p14:creationId xmlns:p14="http://schemas.microsoft.com/office/powerpoint/2010/main" xmlns="" val="4225883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07641323-3199-4FAD-883F-D6D9A069C6FE}"/>
              </a:ext>
            </a:extLst>
          </p:cNvPr>
          <p:cNvSpPr>
            <a:spLocks noGrp="1"/>
          </p:cNvSpPr>
          <p:nvPr>
            <p:ph type="title"/>
          </p:nvPr>
        </p:nvSpPr>
        <p:spPr/>
        <p:txBody>
          <a:bodyPr/>
          <a:lstStyle/>
          <a:p>
            <a:r>
              <a:rPr lang="zh-CN" altLang="en-US" dirty="0"/>
              <a:t>一、技术需求</a:t>
            </a:r>
          </a:p>
        </p:txBody>
      </p:sp>
      <p:sp>
        <p:nvSpPr>
          <p:cNvPr id="3" name="内容占位符 2">
            <a:extLst>
              <a:ext uri="{FF2B5EF4-FFF2-40B4-BE49-F238E27FC236}">
                <a16:creationId xmlns:a16="http://schemas.microsoft.com/office/drawing/2014/main" xmlns="" id="{3E96E974-5E16-4499-83CD-DC2E9378FD9D}"/>
              </a:ext>
            </a:extLst>
          </p:cNvPr>
          <p:cNvSpPr>
            <a:spLocks noGrp="1"/>
          </p:cNvSpPr>
          <p:nvPr>
            <p:ph idx="1"/>
          </p:nvPr>
        </p:nvSpPr>
        <p:spPr/>
        <p:txBody>
          <a:bodyPr/>
          <a:lstStyle/>
          <a:p>
            <a:r>
              <a:rPr lang="zh-CN" altLang="en-US" dirty="0"/>
              <a:t>工业废水治理技术需求必须从源头控制、清洁生产、工艺更新、绿色低碳开始，本技术需求仅局限于各工业行业废水处理装置增效提标急迫解决的依托技术。</a:t>
            </a:r>
            <a:endParaRPr lang="en-US" altLang="zh-CN" dirty="0"/>
          </a:p>
          <a:p>
            <a:r>
              <a:rPr lang="zh-CN" altLang="zh-CN" dirty="0"/>
              <a:t>针对</a:t>
            </a:r>
            <a:r>
              <a:rPr lang="zh-CN" altLang="en-US" dirty="0"/>
              <a:t>工业废水处理装置接收的</a:t>
            </a:r>
            <a:r>
              <a:rPr lang="zh-CN" altLang="zh-CN" dirty="0"/>
              <a:t>高总氮、高氨氮、高总磷、高</a:t>
            </a:r>
            <a:r>
              <a:rPr lang="en-US" altLang="zh-CN" dirty="0"/>
              <a:t>COD</a:t>
            </a:r>
            <a:r>
              <a:rPr lang="zh-CN" altLang="zh-CN" dirty="0"/>
              <a:t>、</a:t>
            </a:r>
            <a:r>
              <a:rPr lang="zh-CN" altLang="en-US" dirty="0"/>
              <a:t>高</a:t>
            </a:r>
            <a:r>
              <a:rPr lang="en-US" altLang="zh-CN" dirty="0"/>
              <a:t>BOD</a:t>
            </a:r>
            <a:r>
              <a:rPr lang="zh-CN" altLang="zh-CN" dirty="0"/>
              <a:t>的工业废水，亟需</a:t>
            </a:r>
            <a:r>
              <a:rPr lang="zh-CN" altLang="en-US" dirty="0"/>
              <a:t>实</a:t>
            </a:r>
            <a:r>
              <a:rPr lang="zh-CN" altLang="zh-CN" dirty="0"/>
              <a:t>现</a:t>
            </a:r>
            <a:r>
              <a:rPr lang="zh-CN" altLang="en-US" dirty="0"/>
              <a:t>在下列条件下能够达到排放控制要求：</a:t>
            </a:r>
            <a:endParaRPr lang="zh-CN" altLang="zh-CN" dirty="0"/>
          </a:p>
          <a:p>
            <a:pPr marL="914400" lvl="1" indent="-457200">
              <a:buFont typeface="+mj-lt"/>
              <a:buAutoNum type="arabicPeriod"/>
            </a:pPr>
            <a:r>
              <a:rPr lang="zh-CN" altLang="zh-CN" dirty="0"/>
              <a:t>减少土建改造工程，可以依靠原有设施实现提标改造；</a:t>
            </a:r>
          </a:p>
          <a:p>
            <a:pPr marL="914400" lvl="1" indent="-457200">
              <a:buFont typeface="+mj-lt"/>
              <a:buAutoNum type="arabicPeriod"/>
            </a:pPr>
            <a:r>
              <a:rPr lang="zh-CN" altLang="zh-CN" dirty="0"/>
              <a:t>见效快，可在一个月内对污染物去除产生效果</a:t>
            </a:r>
            <a:r>
              <a:rPr lang="zh-CN" altLang="en-US" dirty="0"/>
              <a:t>；</a:t>
            </a:r>
            <a:endParaRPr lang="en-US" altLang="zh-CN" dirty="0"/>
          </a:p>
          <a:p>
            <a:pPr marL="914400" lvl="1" indent="-457200">
              <a:buFont typeface="+mj-lt"/>
              <a:buAutoNum type="arabicPeriod"/>
            </a:pPr>
            <a:r>
              <a:rPr lang="zh-CN" altLang="zh-CN" dirty="0"/>
              <a:t>运行成本低，减少</a:t>
            </a:r>
            <a:r>
              <a:rPr lang="zh-CN" altLang="en-US" dirty="0"/>
              <a:t>原有工艺投药量等各类提高成本的因素；</a:t>
            </a:r>
            <a:endParaRPr lang="en-US" altLang="zh-CN" dirty="0"/>
          </a:p>
          <a:p>
            <a:pPr marL="914400" lvl="1" indent="-457200">
              <a:buFont typeface="+mj-lt"/>
              <a:buAutoNum type="arabicPeriod"/>
            </a:pPr>
            <a:r>
              <a:rPr lang="zh-CN" altLang="zh-CN" dirty="0"/>
              <a:t>可适应水温不超过</a:t>
            </a:r>
            <a:r>
              <a:rPr lang="en-US" altLang="zh-CN" dirty="0"/>
              <a:t>55</a:t>
            </a:r>
            <a:r>
              <a:rPr lang="zh-CN" altLang="zh-CN" dirty="0"/>
              <a:t>度、盐度不超过</a:t>
            </a:r>
            <a:r>
              <a:rPr lang="en-US" altLang="zh-CN" dirty="0"/>
              <a:t>45000 ppm</a:t>
            </a:r>
            <a:r>
              <a:rPr lang="zh-CN" altLang="zh-CN" dirty="0"/>
              <a:t>的</a:t>
            </a:r>
            <a:r>
              <a:rPr lang="zh-CN" altLang="en-US" dirty="0"/>
              <a:t>极端条件工业废水</a:t>
            </a:r>
            <a:r>
              <a:rPr lang="zh-CN" altLang="zh-CN" dirty="0"/>
              <a:t>；</a:t>
            </a:r>
          </a:p>
          <a:p>
            <a:pPr marL="914400" lvl="1" indent="-457200">
              <a:buFont typeface="+mj-lt"/>
              <a:buAutoNum type="arabicPeriod"/>
            </a:pPr>
            <a:r>
              <a:rPr lang="zh-CN" altLang="zh-CN" dirty="0"/>
              <a:t>可</a:t>
            </a:r>
            <a:r>
              <a:rPr lang="zh-CN" altLang="en-US" dirty="0"/>
              <a:t>同时削减</a:t>
            </a:r>
            <a:r>
              <a:rPr lang="zh-CN" altLang="zh-CN" dirty="0"/>
              <a:t>重金属等有毒有害物质</a:t>
            </a:r>
            <a:r>
              <a:rPr lang="zh-CN" altLang="en-US" dirty="0"/>
              <a:t>；</a:t>
            </a:r>
            <a:endParaRPr lang="en-US" altLang="zh-CN" dirty="0"/>
          </a:p>
          <a:p>
            <a:pPr marL="914400" lvl="1" indent="-457200">
              <a:buFont typeface="+mj-lt"/>
              <a:buAutoNum type="arabicPeriod"/>
            </a:pPr>
            <a:r>
              <a:rPr lang="zh-CN" altLang="zh-CN" dirty="0"/>
              <a:t>可有效</a:t>
            </a:r>
            <a:r>
              <a:rPr lang="zh-CN" altLang="en-US" dirty="0"/>
              <a:t>提高生化污泥作用</a:t>
            </a:r>
            <a:r>
              <a:rPr lang="zh-CN" altLang="zh-CN" dirty="0"/>
              <a:t>；</a:t>
            </a:r>
          </a:p>
          <a:p>
            <a:pPr marL="914400" lvl="1" indent="-457200">
              <a:buFont typeface="+mj-lt"/>
              <a:buAutoNum type="arabicPeriod"/>
            </a:pPr>
            <a:r>
              <a:rPr lang="zh-CN" altLang="en-US" dirty="0"/>
              <a:t>最终可提升原土建设施</a:t>
            </a:r>
            <a:r>
              <a:rPr lang="zh-CN" altLang="zh-CN" dirty="0"/>
              <a:t>处理水量</a:t>
            </a:r>
            <a:r>
              <a:rPr lang="zh-CN" altLang="en-US" dirty="0"/>
              <a:t>提高（</a:t>
            </a:r>
            <a:r>
              <a:rPr lang="en-US" altLang="zh-CN" dirty="0"/>
              <a:t>80%~100%</a:t>
            </a:r>
            <a:r>
              <a:rPr lang="zh-CN" altLang="en-US" dirty="0"/>
              <a:t>）；</a:t>
            </a:r>
            <a:endParaRPr lang="en-US" altLang="zh-CN" dirty="0"/>
          </a:p>
          <a:p>
            <a:pPr marL="914400" lvl="1" indent="-457200">
              <a:buFont typeface="+mj-lt"/>
              <a:buAutoNum type="arabicPeriod"/>
            </a:pPr>
            <a:r>
              <a:rPr lang="zh-CN" altLang="en-US" dirty="0"/>
              <a:t>或最终</a:t>
            </a:r>
            <a:r>
              <a:rPr lang="zh-CN" altLang="zh-CN" dirty="0"/>
              <a:t>可提</a:t>
            </a:r>
            <a:r>
              <a:rPr lang="zh-CN" altLang="en-US" dirty="0"/>
              <a:t>升原土建设施允许进水浓度（</a:t>
            </a:r>
            <a:r>
              <a:rPr lang="en-US" altLang="zh-CN" dirty="0"/>
              <a:t>80%~100%</a:t>
            </a:r>
            <a:r>
              <a:rPr lang="zh-CN" altLang="en-US" dirty="0"/>
              <a:t>）。</a:t>
            </a:r>
            <a:endParaRPr lang="zh-CN" altLang="zh-CN" dirty="0"/>
          </a:p>
          <a:p>
            <a:endParaRPr lang="zh-CN" altLang="en-US" dirty="0"/>
          </a:p>
        </p:txBody>
      </p:sp>
    </p:spTree>
    <p:extLst>
      <p:ext uri="{BB962C8B-B14F-4D97-AF65-F5344CB8AC3E}">
        <p14:creationId xmlns:p14="http://schemas.microsoft.com/office/powerpoint/2010/main" xmlns="" val="5924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E04727FD-C28C-4FEB-8AFE-85ADBF4C0E2E}"/>
              </a:ext>
            </a:extLst>
          </p:cNvPr>
          <p:cNvSpPr>
            <a:spLocks noGrp="1"/>
          </p:cNvSpPr>
          <p:nvPr>
            <p:ph type="title"/>
          </p:nvPr>
        </p:nvSpPr>
        <p:spPr/>
        <p:txBody>
          <a:bodyPr/>
          <a:lstStyle/>
          <a:p>
            <a:r>
              <a:rPr lang="zh-CN" altLang="en-US" dirty="0"/>
              <a:t>二、解决方案</a:t>
            </a:r>
          </a:p>
        </p:txBody>
      </p:sp>
      <p:sp>
        <p:nvSpPr>
          <p:cNvPr id="3" name="内容占位符 2">
            <a:extLst>
              <a:ext uri="{FF2B5EF4-FFF2-40B4-BE49-F238E27FC236}">
                <a16:creationId xmlns:a16="http://schemas.microsoft.com/office/drawing/2014/main" xmlns="" id="{078547D7-6EC7-4080-8F1D-E7A8F2B05D11}"/>
              </a:ext>
            </a:extLst>
          </p:cNvPr>
          <p:cNvSpPr>
            <a:spLocks noGrp="1"/>
          </p:cNvSpPr>
          <p:nvPr>
            <p:ph idx="1"/>
          </p:nvPr>
        </p:nvSpPr>
        <p:spPr/>
        <p:txBody>
          <a:bodyPr/>
          <a:lstStyle/>
          <a:p>
            <a:pPr marL="0" indent="0">
              <a:buNone/>
            </a:pPr>
            <a:r>
              <a:rPr lang="zh-CN" altLang="en-US" sz="2400" dirty="0"/>
              <a:t>目标导向：</a:t>
            </a:r>
            <a:endParaRPr lang="en-US" altLang="zh-CN" sz="2400" dirty="0"/>
          </a:p>
          <a:p>
            <a:r>
              <a:rPr lang="zh-CN" altLang="en-US" dirty="0"/>
              <a:t>所有工业废水处理都离不开固液分离、生化反应、投加药剂、物化措施等各类技术，最有效的应该是强化生化反应，同时减轻其他技术的压力。</a:t>
            </a:r>
            <a:endParaRPr lang="en-US" altLang="zh-CN" dirty="0"/>
          </a:p>
          <a:p>
            <a:r>
              <a:rPr lang="zh-CN" altLang="en-US" dirty="0"/>
              <a:t>推荐</a:t>
            </a:r>
            <a:r>
              <a:rPr lang="zh-CN" altLang="zh-CN" dirty="0"/>
              <a:t>通过复合微生物菌和增效</a:t>
            </a:r>
            <a:r>
              <a:rPr lang="zh-CN" altLang="en-US" dirty="0"/>
              <a:t>载体</a:t>
            </a:r>
            <a:r>
              <a:rPr lang="zh-CN" altLang="zh-CN" dirty="0"/>
              <a:t>产生强化生化反应的移动生物膜</a:t>
            </a:r>
            <a:r>
              <a:rPr lang="zh-CN" altLang="en-US" dirty="0"/>
              <a:t>。</a:t>
            </a:r>
            <a:endParaRPr lang="en-US" altLang="zh-CN" dirty="0"/>
          </a:p>
          <a:p>
            <a:r>
              <a:rPr lang="zh-CN" altLang="en-US" dirty="0"/>
              <a:t>此项技术已形成标准化的产品，包括：</a:t>
            </a:r>
            <a:endParaRPr lang="en-US" altLang="zh-CN" dirty="0"/>
          </a:p>
          <a:p>
            <a:pPr lvl="1">
              <a:buFont typeface="Wingdings" panose="05000000000000000000" pitchFamily="2" charset="2"/>
              <a:buChar char="Ø"/>
            </a:pPr>
            <a:r>
              <a:rPr lang="zh-CN" altLang="en-US" dirty="0"/>
              <a:t>复合微生物菌剂</a:t>
            </a:r>
            <a:endParaRPr lang="en-US" altLang="zh-CN" dirty="0"/>
          </a:p>
          <a:p>
            <a:pPr lvl="1">
              <a:buFont typeface="Wingdings" panose="05000000000000000000" pitchFamily="2" charset="2"/>
              <a:buChar char="Ø"/>
            </a:pPr>
            <a:r>
              <a:rPr lang="zh-CN" altLang="en-US" dirty="0"/>
              <a:t>增效载体</a:t>
            </a:r>
            <a:endParaRPr lang="en-US" altLang="zh-CN" dirty="0"/>
          </a:p>
          <a:p>
            <a:pPr lvl="1">
              <a:buFont typeface="Wingdings" panose="05000000000000000000" pitchFamily="2" charset="2"/>
              <a:buChar char="Ø"/>
            </a:pPr>
            <a:r>
              <a:rPr lang="zh-CN" altLang="en-US" dirty="0"/>
              <a:t>营养剂</a:t>
            </a:r>
            <a:endParaRPr lang="zh-CN" altLang="zh-CN" dirty="0"/>
          </a:p>
        </p:txBody>
      </p:sp>
    </p:spTree>
    <p:extLst>
      <p:ext uri="{BB962C8B-B14F-4D97-AF65-F5344CB8AC3E}">
        <p14:creationId xmlns:p14="http://schemas.microsoft.com/office/powerpoint/2010/main" xmlns="" val="3673143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F48BD76-6CA3-4F75-8A42-9E18E5CBFCA0}"/>
              </a:ext>
            </a:extLst>
          </p:cNvPr>
          <p:cNvSpPr>
            <a:spLocks noGrp="1"/>
          </p:cNvSpPr>
          <p:nvPr>
            <p:ph type="title"/>
          </p:nvPr>
        </p:nvSpPr>
        <p:spPr/>
        <p:txBody>
          <a:bodyPr/>
          <a:lstStyle/>
          <a:p>
            <a:r>
              <a:rPr lang="zh-CN" altLang="en-US" dirty="0"/>
              <a:t>二、解决方案</a:t>
            </a:r>
          </a:p>
        </p:txBody>
      </p:sp>
      <p:sp>
        <p:nvSpPr>
          <p:cNvPr id="3" name="内容占位符 2">
            <a:extLst>
              <a:ext uri="{FF2B5EF4-FFF2-40B4-BE49-F238E27FC236}">
                <a16:creationId xmlns:a16="http://schemas.microsoft.com/office/drawing/2014/main" xmlns="" id="{C7E7E98F-A066-4EE3-9709-36E59B9E09D5}"/>
              </a:ext>
            </a:extLst>
          </p:cNvPr>
          <p:cNvSpPr>
            <a:spLocks noGrp="1"/>
          </p:cNvSpPr>
          <p:nvPr>
            <p:ph idx="1"/>
          </p:nvPr>
        </p:nvSpPr>
        <p:spPr/>
        <p:txBody>
          <a:bodyPr/>
          <a:lstStyle/>
          <a:p>
            <a:pPr>
              <a:buFont typeface="Wingdings" panose="05000000000000000000" pitchFamily="2" charset="2"/>
              <a:buChar char="Ø"/>
            </a:pPr>
            <a:r>
              <a:rPr lang="zh-CN" altLang="en-US" sz="2400" dirty="0"/>
              <a:t>复合微生物菌剂：</a:t>
            </a:r>
            <a:endParaRPr lang="en-US" altLang="zh-CN" sz="2400" dirty="0"/>
          </a:p>
          <a:p>
            <a:r>
              <a:rPr lang="zh-CN" altLang="zh-CN" dirty="0"/>
              <a:t>不同的自然环境中筛选出来的经过复配后形成活菌数大于</a:t>
            </a:r>
            <a:r>
              <a:rPr lang="en-US" altLang="zh-CN" dirty="0"/>
              <a:t>800</a:t>
            </a:r>
            <a:r>
              <a:rPr lang="zh-CN" altLang="zh-CN" dirty="0"/>
              <a:t>亿，抗逆性显著提高，可以适应</a:t>
            </a:r>
            <a:r>
              <a:rPr lang="en-US" altLang="zh-CN" dirty="0"/>
              <a:t>55</a:t>
            </a:r>
            <a:r>
              <a:rPr lang="zh-CN" altLang="zh-CN" dirty="0"/>
              <a:t>度的高温，</a:t>
            </a:r>
            <a:r>
              <a:rPr lang="en-US" altLang="zh-CN" dirty="0"/>
              <a:t>45000 ppm</a:t>
            </a:r>
            <a:r>
              <a:rPr lang="zh-CN" altLang="zh-CN" dirty="0"/>
              <a:t>以下的盐度。</a:t>
            </a:r>
          </a:p>
          <a:p>
            <a:r>
              <a:rPr lang="zh-CN" altLang="zh-CN" dirty="0"/>
              <a:t>微生物菌剂由好氧菌、厌氧菌和兼氧菌组成，</a:t>
            </a:r>
            <a:r>
              <a:rPr lang="zh-CN" altLang="en-US" dirty="0"/>
              <a:t>如</a:t>
            </a:r>
            <a:r>
              <a:rPr lang="zh-CN" altLang="zh-CN" dirty="0"/>
              <a:t>：</a:t>
            </a:r>
            <a:endParaRPr lang="en-US" altLang="zh-CN" dirty="0"/>
          </a:p>
          <a:p>
            <a:pPr lvl="1"/>
            <a:r>
              <a:rPr lang="zh-CN" altLang="zh-CN" dirty="0"/>
              <a:t>可以降解石油及其衍生物等碳氢化合物的复合除油菌；</a:t>
            </a:r>
            <a:endParaRPr lang="en-US" altLang="zh-CN" dirty="0"/>
          </a:p>
          <a:p>
            <a:pPr lvl="1"/>
            <a:r>
              <a:rPr lang="zh-CN" altLang="zh-CN" dirty="0"/>
              <a:t>提高水体中磷的生化去除效率的复合聚磷菌；</a:t>
            </a:r>
            <a:endParaRPr lang="en-US" altLang="zh-CN" dirty="0"/>
          </a:p>
          <a:p>
            <a:pPr lvl="1"/>
            <a:r>
              <a:rPr lang="zh-CN" altLang="zh-CN" dirty="0"/>
              <a:t>快速消除水体氨氮和亚硝酸盐的复合脱氮菌；</a:t>
            </a:r>
            <a:endParaRPr lang="en-US" altLang="zh-CN" dirty="0"/>
          </a:p>
          <a:p>
            <a:pPr lvl="1"/>
            <a:r>
              <a:rPr lang="zh-CN" altLang="zh-CN" dirty="0"/>
              <a:t>提高硫化物去除效果、解除硫化物对污泥的抑制作用的复合脱硫菌；</a:t>
            </a:r>
            <a:endParaRPr lang="en-US" altLang="zh-CN" dirty="0"/>
          </a:p>
          <a:p>
            <a:pPr lvl="1"/>
            <a:r>
              <a:rPr lang="zh-CN" altLang="zh-CN" dirty="0"/>
              <a:t>提高好氧系统</a:t>
            </a:r>
            <a:r>
              <a:rPr lang="en-US" altLang="zh-CN" dirty="0"/>
              <a:t>COD</a:t>
            </a:r>
            <a:r>
              <a:rPr lang="zh-CN" altLang="zh-CN" dirty="0"/>
              <a:t>去除率、消除有机污染物的活性生物菌；</a:t>
            </a:r>
            <a:endParaRPr lang="en-US" altLang="zh-CN" dirty="0"/>
          </a:p>
          <a:p>
            <a:pPr lvl="1"/>
            <a:r>
              <a:rPr lang="zh-CN" altLang="en-US" dirty="0"/>
              <a:t>通过</a:t>
            </a:r>
            <a:r>
              <a:rPr lang="zh-CN" altLang="zh-CN" dirty="0"/>
              <a:t>改善和稳定产甲烷菌的</a:t>
            </a:r>
            <a:r>
              <a:rPr lang="zh-CN" altLang="en-US" dirty="0"/>
              <a:t>条件</a:t>
            </a:r>
            <a:r>
              <a:rPr lang="zh-CN" altLang="zh-CN" dirty="0"/>
              <a:t>提高厌氧效率和产气量的厌氧生物菌</a:t>
            </a:r>
            <a:r>
              <a:rPr lang="zh-CN" altLang="en-US" dirty="0"/>
              <a:t>；</a:t>
            </a:r>
            <a:endParaRPr lang="en-US" altLang="zh-CN" dirty="0"/>
          </a:p>
          <a:p>
            <a:r>
              <a:rPr lang="zh-CN" altLang="en-US" dirty="0"/>
              <a:t>可以</a:t>
            </a:r>
            <a:r>
              <a:rPr lang="zh-CN" altLang="zh-CN" dirty="0"/>
              <a:t>针对不同</a:t>
            </a:r>
            <a:r>
              <a:rPr lang="zh-CN" altLang="en-US" dirty="0"/>
              <a:t>需求</a:t>
            </a:r>
            <a:r>
              <a:rPr lang="zh-CN" altLang="zh-CN" dirty="0"/>
              <a:t>定向培养</a:t>
            </a:r>
            <a:r>
              <a:rPr lang="zh-CN" altLang="en-US" dirty="0"/>
              <a:t>针对性菌剂，</a:t>
            </a:r>
            <a:r>
              <a:rPr lang="zh-CN" altLang="zh-CN" dirty="0"/>
              <a:t>实现更高的处理效果</a:t>
            </a:r>
            <a:r>
              <a:rPr lang="zh-CN" altLang="en-US" dirty="0"/>
              <a:t>。</a:t>
            </a:r>
          </a:p>
          <a:p>
            <a:endParaRPr lang="zh-CN" altLang="en-US" dirty="0"/>
          </a:p>
        </p:txBody>
      </p:sp>
    </p:spTree>
    <p:extLst>
      <p:ext uri="{BB962C8B-B14F-4D97-AF65-F5344CB8AC3E}">
        <p14:creationId xmlns:p14="http://schemas.microsoft.com/office/powerpoint/2010/main" xmlns="" val="318982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C7995535-FCE3-4FF8-BF11-EC45C2640209}"/>
              </a:ext>
            </a:extLst>
          </p:cNvPr>
          <p:cNvSpPr>
            <a:spLocks noGrp="1"/>
          </p:cNvSpPr>
          <p:nvPr>
            <p:ph type="title"/>
          </p:nvPr>
        </p:nvSpPr>
        <p:spPr/>
        <p:txBody>
          <a:bodyPr/>
          <a:lstStyle/>
          <a:p>
            <a:r>
              <a:rPr lang="zh-CN" altLang="en-US" dirty="0"/>
              <a:t>二、解决方案</a:t>
            </a:r>
          </a:p>
        </p:txBody>
      </p:sp>
      <p:sp>
        <p:nvSpPr>
          <p:cNvPr id="3" name="内容占位符 2">
            <a:extLst>
              <a:ext uri="{FF2B5EF4-FFF2-40B4-BE49-F238E27FC236}">
                <a16:creationId xmlns:a16="http://schemas.microsoft.com/office/drawing/2014/main" xmlns="" id="{BA4FFEF8-78DB-4984-B67F-30C3663475E0}"/>
              </a:ext>
            </a:extLst>
          </p:cNvPr>
          <p:cNvSpPr>
            <a:spLocks noGrp="1"/>
          </p:cNvSpPr>
          <p:nvPr>
            <p:ph idx="1"/>
          </p:nvPr>
        </p:nvSpPr>
        <p:spPr/>
        <p:txBody>
          <a:bodyPr/>
          <a:lstStyle/>
          <a:p>
            <a:pPr>
              <a:buFont typeface="Wingdings" panose="05000000000000000000" pitchFamily="2" charset="2"/>
              <a:buChar char="Ø"/>
            </a:pPr>
            <a:r>
              <a:rPr lang="zh-CN" altLang="en-US" sz="2400" dirty="0"/>
              <a:t>增效载体：</a:t>
            </a:r>
            <a:endParaRPr lang="zh-CN" altLang="zh-CN" sz="2400" dirty="0"/>
          </a:p>
          <a:p>
            <a:r>
              <a:rPr lang="zh-CN" altLang="en-US" dirty="0"/>
              <a:t>在废水池中</a:t>
            </a:r>
            <a:r>
              <a:rPr lang="zh-CN" altLang="zh-CN" dirty="0"/>
              <a:t>形成流动型无死角、全覆盖型的生物膜</a:t>
            </a:r>
            <a:r>
              <a:rPr lang="zh-CN" altLang="en-US" dirty="0"/>
              <a:t>，</a:t>
            </a:r>
            <a:r>
              <a:rPr lang="zh-CN" altLang="zh-CN" dirty="0"/>
              <a:t>全天候进行硝化和反硝化</a:t>
            </a:r>
            <a:r>
              <a:rPr lang="zh-CN" altLang="en-US" dirty="0"/>
              <a:t>过程。</a:t>
            </a:r>
            <a:endParaRPr lang="en-US" altLang="zh-CN" dirty="0"/>
          </a:p>
          <a:p>
            <a:r>
              <a:rPr lang="zh-CN" altLang="zh-CN" dirty="0"/>
              <a:t>增效</a:t>
            </a:r>
            <a:r>
              <a:rPr lang="zh-CN" altLang="en-US" dirty="0"/>
              <a:t>载体</a:t>
            </a:r>
            <a:r>
              <a:rPr lang="zh-CN" altLang="zh-CN" dirty="0"/>
              <a:t>为具有发达的不同规格的多元化微米级微孔材料制成的黑色粉剂，可以给微生物建立一个优良的生存，新陈代谢及高富集的环境，提高微生物附着率，形成大型菌团，细菌富集数量相比传统活性污泥法可以大幅增长，可在短时间内（一周挂膜一圈），外部好氧菌，中间兼氧菌，空隙内部厌氧菌的菌团结构，相当于大幅降低了水力停留时间，提高有机物、氨氮、总氮、总磷的去除率，改善出水水质。</a:t>
            </a:r>
            <a:endParaRPr lang="en-US" altLang="zh-CN" dirty="0"/>
          </a:p>
          <a:p>
            <a:r>
              <a:rPr lang="zh-CN" altLang="zh-CN" dirty="0"/>
              <a:t>增效剂的微孔结构可同时提高吸附有毒有害物质的能力，可以吸附</a:t>
            </a:r>
            <a:r>
              <a:rPr lang="en-US" altLang="zh-CN" dirty="0"/>
              <a:t>COD</a:t>
            </a:r>
            <a:r>
              <a:rPr lang="zh-CN" altLang="zh-CN" dirty="0"/>
              <a:t>、</a:t>
            </a:r>
            <a:r>
              <a:rPr lang="en-US" altLang="zh-CN" dirty="0"/>
              <a:t>BOD</a:t>
            </a:r>
            <a:r>
              <a:rPr lang="zh-CN" altLang="zh-CN" dirty="0"/>
              <a:t>、苯胺、氰化物、重金属等物质，帮生化系统解毒，特别是对锑、铬、镍、铜、铅、苯胺类效果最为显著。</a:t>
            </a:r>
            <a:endParaRPr lang="zh-CN" altLang="en-US" dirty="0"/>
          </a:p>
          <a:p>
            <a:endParaRPr lang="zh-CN" altLang="en-US" dirty="0"/>
          </a:p>
        </p:txBody>
      </p:sp>
    </p:spTree>
    <p:extLst>
      <p:ext uri="{BB962C8B-B14F-4D97-AF65-F5344CB8AC3E}">
        <p14:creationId xmlns:p14="http://schemas.microsoft.com/office/powerpoint/2010/main" xmlns="" val="324813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4E66D6D4-5B09-4B97-99F4-C7E3822EC9A6}"/>
              </a:ext>
            </a:extLst>
          </p:cNvPr>
          <p:cNvSpPr>
            <a:spLocks noGrp="1"/>
          </p:cNvSpPr>
          <p:nvPr>
            <p:ph type="title"/>
          </p:nvPr>
        </p:nvSpPr>
        <p:spPr/>
        <p:txBody>
          <a:bodyPr/>
          <a:lstStyle/>
          <a:p>
            <a:r>
              <a:rPr lang="zh-CN" altLang="en-US" dirty="0"/>
              <a:t>二、解决方案</a:t>
            </a:r>
          </a:p>
        </p:txBody>
      </p:sp>
      <p:sp>
        <p:nvSpPr>
          <p:cNvPr id="3" name="内容占位符 2">
            <a:extLst>
              <a:ext uri="{FF2B5EF4-FFF2-40B4-BE49-F238E27FC236}">
                <a16:creationId xmlns:a16="http://schemas.microsoft.com/office/drawing/2014/main" xmlns="" id="{EF9FC3CA-C5F5-4FBB-AF55-463B9855DD9D}"/>
              </a:ext>
            </a:extLst>
          </p:cNvPr>
          <p:cNvSpPr>
            <a:spLocks noGrp="1"/>
          </p:cNvSpPr>
          <p:nvPr>
            <p:ph idx="1"/>
          </p:nvPr>
        </p:nvSpPr>
        <p:spPr/>
        <p:txBody>
          <a:bodyPr/>
          <a:lstStyle/>
          <a:p>
            <a:pPr>
              <a:buFont typeface="Wingdings" panose="05000000000000000000" pitchFamily="2" charset="2"/>
              <a:buChar char="Ø"/>
            </a:pPr>
            <a:r>
              <a:rPr lang="zh-CN" altLang="en-US" sz="2400" dirty="0"/>
              <a:t>营养剂：</a:t>
            </a:r>
            <a:endParaRPr lang="en-US" altLang="zh-CN" sz="2400" dirty="0"/>
          </a:p>
          <a:p>
            <a:r>
              <a:rPr lang="zh-CN" altLang="zh-CN" dirty="0"/>
              <a:t>针对不同微生物菌剂所需营养成分，通过精准计算，平衡微生物所需的营养源，搭配供应微生物生长所需的各类营养剂，形成复合菌</a:t>
            </a:r>
            <a:r>
              <a:rPr lang="zh-CN" altLang="en-US" dirty="0"/>
              <a:t>营养</a:t>
            </a:r>
            <a:r>
              <a:rPr lang="zh-CN" altLang="zh-CN" dirty="0"/>
              <a:t>剂，</a:t>
            </a:r>
            <a:r>
              <a:rPr lang="zh-CN" altLang="en-US" dirty="0"/>
              <a:t>与微生物菌剂</a:t>
            </a:r>
            <a:r>
              <a:rPr lang="zh-CN" altLang="zh-CN" dirty="0"/>
              <a:t>在使用时</a:t>
            </a:r>
            <a:r>
              <a:rPr lang="zh-CN" altLang="en-US" dirty="0"/>
              <a:t>配套投放</a:t>
            </a:r>
            <a:r>
              <a:rPr lang="zh-CN" altLang="zh-CN" dirty="0"/>
              <a:t>，无需额外补充营养，降低工作量和使用成本。</a:t>
            </a:r>
            <a:endParaRPr lang="en-US" altLang="zh-CN" dirty="0"/>
          </a:p>
          <a:p>
            <a:pPr marL="0" indent="0">
              <a:buNone/>
            </a:pPr>
            <a:r>
              <a:rPr lang="zh-CN" altLang="en-US" sz="2400" dirty="0"/>
              <a:t>直接效果：</a:t>
            </a:r>
            <a:endParaRPr lang="zh-CN" altLang="zh-CN" sz="2400" dirty="0"/>
          </a:p>
          <a:p>
            <a:r>
              <a:rPr lang="zh-CN" altLang="en-US" dirty="0"/>
              <a:t>泥：</a:t>
            </a:r>
            <a:r>
              <a:rPr lang="zh-CN" altLang="zh-CN" dirty="0"/>
              <a:t>微生物挂膜后形成的菌团密度与水接近，形成高有机含量的污泥，污泥浓度显著提高，最高可达</a:t>
            </a:r>
            <a:r>
              <a:rPr lang="en-US" altLang="zh-CN" dirty="0"/>
              <a:t>3</a:t>
            </a:r>
            <a:r>
              <a:rPr lang="zh-CN" altLang="zh-CN" dirty="0"/>
              <a:t>倍以上，具有良好的沉降性。通过抑制丝状菌产生，防止产生污泥膨胀，有效提高泥龄，生化污泥平均可减量</a:t>
            </a:r>
            <a:r>
              <a:rPr lang="en-US" altLang="zh-CN" dirty="0"/>
              <a:t>80%</a:t>
            </a:r>
            <a:r>
              <a:rPr lang="zh-CN" altLang="zh-CN" dirty="0"/>
              <a:t>以上。</a:t>
            </a:r>
            <a:endParaRPr lang="en-US" altLang="zh-CN" dirty="0"/>
          </a:p>
          <a:p>
            <a:r>
              <a:rPr lang="zh-CN" altLang="en-US" dirty="0"/>
              <a:t>水：</a:t>
            </a:r>
            <a:r>
              <a:rPr lang="zh-CN" altLang="zh-CN" dirty="0"/>
              <a:t>在污水曝气系统中投加后，可以在</a:t>
            </a:r>
            <a:r>
              <a:rPr lang="en-US" altLang="zh-CN" dirty="0"/>
              <a:t>7-15</a:t>
            </a:r>
            <a:r>
              <a:rPr lang="zh-CN" altLang="zh-CN" dirty="0"/>
              <a:t>天左右提高微生物挂膜效果，可以使生化系统的抗逆性、抗冲击和处理效率均显著提升，在相同有机物负荷条件下，提高氨氮、总氮、总磷的去除率，并有效提高溶解氧。</a:t>
            </a:r>
          </a:p>
          <a:p>
            <a:endParaRPr lang="zh-CN" altLang="en-US" dirty="0"/>
          </a:p>
        </p:txBody>
      </p:sp>
    </p:spTree>
    <p:extLst>
      <p:ext uri="{BB962C8B-B14F-4D97-AF65-F5344CB8AC3E}">
        <p14:creationId xmlns:p14="http://schemas.microsoft.com/office/powerpoint/2010/main" xmlns="" val="4037411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A9ADD56B-05E6-4E27-857A-85BB582AAAE3}"/>
              </a:ext>
            </a:extLst>
          </p:cNvPr>
          <p:cNvSpPr>
            <a:spLocks noGrp="1"/>
          </p:cNvSpPr>
          <p:nvPr>
            <p:ph type="title"/>
          </p:nvPr>
        </p:nvSpPr>
        <p:spPr/>
        <p:txBody>
          <a:bodyPr/>
          <a:lstStyle/>
          <a:p>
            <a:r>
              <a:rPr lang="zh-CN" altLang="en-US" dirty="0"/>
              <a:t>三、医药化工行业废水</a:t>
            </a:r>
          </a:p>
        </p:txBody>
      </p:sp>
      <p:sp>
        <p:nvSpPr>
          <p:cNvPr id="3" name="内容占位符 2">
            <a:extLst>
              <a:ext uri="{FF2B5EF4-FFF2-40B4-BE49-F238E27FC236}">
                <a16:creationId xmlns:a16="http://schemas.microsoft.com/office/drawing/2014/main" xmlns="" id="{7D48C74C-6D8E-4D6B-A575-A2AAFF06F779}"/>
              </a:ext>
            </a:extLst>
          </p:cNvPr>
          <p:cNvSpPr>
            <a:spLocks noGrp="1"/>
          </p:cNvSpPr>
          <p:nvPr>
            <p:ph idx="1"/>
          </p:nvPr>
        </p:nvSpPr>
        <p:spPr/>
        <p:txBody>
          <a:bodyPr/>
          <a:lstStyle/>
          <a:p>
            <a:r>
              <a:rPr lang="zh-CN" altLang="zh-CN" dirty="0"/>
              <a:t>医药化工行业</a:t>
            </a:r>
            <a:r>
              <a:rPr lang="zh-CN" altLang="en-US" dirty="0"/>
              <a:t>废水包括</a:t>
            </a:r>
            <a:r>
              <a:rPr lang="zh-CN" altLang="zh-CN" dirty="0"/>
              <a:t>医药中间体、农药中间体、抗生素类</a:t>
            </a:r>
            <a:r>
              <a:rPr lang="zh-CN" altLang="en-US" dirty="0"/>
              <a:t>等；</a:t>
            </a:r>
            <a:endParaRPr lang="zh-CN" altLang="zh-CN" dirty="0"/>
          </a:p>
          <a:p>
            <a:r>
              <a:rPr lang="zh-CN" altLang="zh-CN" dirty="0"/>
              <a:t>高毒性；高氮；高磷；高盐分；高</a:t>
            </a:r>
            <a:r>
              <a:rPr lang="en-US" altLang="zh-CN" dirty="0"/>
              <a:t>COD</a:t>
            </a:r>
            <a:r>
              <a:rPr lang="zh-CN" altLang="zh-CN" dirty="0"/>
              <a:t>；</a:t>
            </a:r>
          </a:p>
          <a:p>
            <a:r>
              <a:rPr lang="zh-CN" altLang="zh-CN" dirty="0"/>
              <a:t>微生物所需营养源严重失衡；</a:t>
            </a:r>
          </a:p>
          <a:p>
            <a:r>
              <a:rPr lang="zh-CN" altLang="zh-CN" dirty="0"/>
              <a:t>特别容易污泥膨胀致二沉池跑泥；</a:t>
            </a:r>
          </a:p>
          <a:p>
            <a:r>
              <a:rPr lang="zh-CN" altLang="zh-CN" dirty="0"/>
              <a:t>水力停留时间特长，导致基建投资成本增加；</a:t>
            </a:r>
          </a:p>
          <a:p>
            <a:r>
              <a:rPr lang="zh-CN" altLang="zh-CN" dirty="0"/>
              <a:t>工艺流程很长，前端高级氧化芬顿，电催化；后端再臭氧氧化加药物化，导致危废巨增，处理成本很高；</a:t>
            </a:r>
          </a:p>
          <a:p>
            <a:r>
              <a:rPr lang="zh-CN" altLang="zh-CN" dirty="0"/>
              <a:t>一般进水量只能达到设计量的</a:t>
            </a:r>
            <a:r>
              <a:rPr lang="en-US" altLang="zh-CN" dirty="0"/>
              <a:t>40%</a:t>
            </a:r>
            <a:r>
              <a:rPr lang="zh-CN" altLang="zh-CN" dirty="0"/>
              <a:t>左右。</a:t>
            </a:r>
          </a:p>
        </p:txBody>
      </p:sp>
    </p:spTree>
    <p:extLst>
      <p:ext uri="{BB962C8B-B14F-4D97-AF65-F5344CB8AC3E}">
        <p14:creationId xmlns:p14="http://schemas.microsoft.com/office/powerpoint/2010/main" xmlns="" val="1581614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A5455B07-8253-41B6-9A3E-9FFB50E6C167}"/>
              </a:ext>
            </a:extLst>
          </p:cNvPr>
          <p:cNvSpPr>
            <a:spLocks noGrp="1"/>
          </p:cNvSpPr>
          <p:nvPr>
            <p:ph type="title"/>
          </p:nvPr>
        </p:nvSpPr>
        <p:spPr/>
        <p:txBody>
          <a:bodyPr/>
          <a:lstStyle/>
          <a:p>
            <a:r>
              <a:rPr lang="zh-CN" altLang="en-US" dirty="0"/>
              <a:t>三、医药化工行业废水</a:t>
            </a:r>
          </a:p>
        </p:txBody>
      </p:sp>
      <p:sp>
        <p:nvSpPr>
          <p:cNvPr id="3" name="内容占位符 2">
            <a:extLst>
              <a:ext uri="{FF2B5EF4-FFF2-40B4-BE49-F238E27FC236}">
                <a16:creationId xmlns:a16="http://schemas.microsoft.com/office/drawing/2014/main" xmlns="" id="{83D317FA-A415-4924-B39C-80E0451073EE}"/>
              </a:ext>
            </a:extLst>
          </p:cNvPr>
          <p:cNvSpPr>
            <a:spLocks noGrp="1"/>
          </p:cNvSpPr>
          <p:nvPr>
            <p:ph idx="1"/>
          </p:nvPr>
        </p:nvSpPr>
        <p:spPr/>
        <p:txBody>
          <a:bodyPr/>
          <a:lstStyle/>
          <a:p>
            <a:r>
              <a:rPr lang="zh-CN" altLang="en-US" dirty="0"/>
              <a:t>生化系统增效技术的适用性分析：</a:t>
            </a:r>
            <a:endParaRPr lang="en-US" altLang="zh-CN" dirty="0"/>
          </a:p>
          <a:p>
            <a:pPr marL="457200" indent="-457200">
              <a:buFont typeface="+mj-lt"/>
              <a:buAutoNum type="arabicPeriod"/>
            </a:pPr>
            <a:r>
              <a:rPr lang="zh-CN" altLang="zh-CN" dirty="0"/>
              <a:t>在厌氧段（</a:t>
            </a:r>
            <a:r>
              <a:rPr lang="en-US" altLang="zh-CN" dirty="0"/>
              <a:t>UASB</a:t>
            </a:r>
            <a:r>
              <a:rPr lang="zh-CN" altLang="zh-CN" dirty="0"/>
              <a:t>或</a:t>
            </a:r>
            <a:r>
              <a:rPr lang="en-US" altLang="zh-CN" dirty="0"/>
              <a:t>IC</a:t>
            </a:r>
            <a:r>
              <a:rPr lang="zh-CN" altLang="zh-CN" dirty="0"/>
              <a:t>）反应器中投加复合甲烷菌、复合</a:t>
            </a:r>
            <a:r>
              <a:rPr lang="en-US" altLang="zh-CN" dirty="0"/>
              <a:t>COD</a:t>
            </a:r>
            <a:r>
              <a:rPr lang="zh-CN" altLang="zh-CN" dirty="0"/>
              <a:t>菌及生物增效载体，因为毒性问题，起初的</a:t>
            </a:r>
            <a:r>
              <a:rPr lang="en-US" altLang="zh-CN" dirty="0"/>
              <a:t>7</a:t>
            </a:r>
            <a:r>
              <a:rPr lang="zh-CN" altLang="zh-CN" dirty="0"/>
              <a:t>天左右，以杀敌一千自损</a:t>
            </a:r>
            <a:r>
              <a:rPr lang="en-US" altLang="zh-CN" dirty="0"/>
              <a:t>600</a:t>
            </a:r>
            <a:r>
              <a:rPr lang="zh-CN" altLang="zh-CN" dirty="0"/>
              <a:t>的方式，让投加的微生物先适应水体环境，建立初步生物圈，后续继续投加菌剂和载体，一般要经过</a:t>
            </a:r>
            <a:r>
              <a:rPr lang="en-US" altLang="zh-CN" dirty="0"/>
              <a:t>45-60</a:t>
            </a:r>
            <a:r>
              <a:rPr lang="zh-CN" altLang="zh-CN" dirty="0"/>
              <a:t>天，完成甲烷和厌氧颗粒污泥的形成，利用甲烷菌超强的开环断键细分子化的特点，稳定厌氧系统。在此同时，提升兼氧和好氧阶段的各项生化指标，高</a:t>
            </a:r>
            <a:r>
              <a:rPr lang="en-US" altLang="zh-CN" dirty="0"/>
              <a:t>MLSS</a:t>
            </a:r>
            <a:r>
              <a:rPr lang="zh-CN" altLang="zh-CN" dirty="0"/>
              <a:t>高</a:t>
            </a:r>
            <a:r>
              <a:rPr lang="en-US" altLang="zh-CN" dirty="0"/>
              <a:t>MLVSS</a:t>
            </a:r>
            <a:r>
              <a:rPr lang="zh-CN" altLang="zh-CN" dirty="0"/>
              <a:t>以高浓度对抗医药化工与高废水。</a:t>
            </a:r>
            <a:endParaRPr lang="en-US" altLang="zh-CN" dirty="0"/>
          </a:p>
          <a:p>
            <a:pPr marL="457200" indent="-457200">
              <a:buFont typeface="+mj-lt"/>
              <a:buAutoNum type="arabicPeriod"/>
            </a:pPr>
            <a:r>
              <a:rPr lang="zh-CN" altLang="zh-CN" dirty="0"/>
              <a:t>流动生物床生物膜法打破普通活性污泥法以丝菌状为骨架联结菌胶团的模式，</a:t>
            </a:r>
            <a:r>
              <a:rPr lang="zh-CN" altLang="en-US" dirty="0"/>
              <a:t>依托增效</a:t>
            </a:r>
            <a:r>
              <a:rPr lang="zh-CN" altLang="zh-CN" dirty="0"/>
              <a:t>载体</a:t>
            </a:r>
            <a:r>
              <a:rPr lang="zh-CN" altLang="en-US" dirty="0"/>
              <a:t>形成</a:t>
            </a:r>
            <a:r>
              <a:rPr lang="en-US" altLang="zh-CN" dirty="0"/>
              <a:t>10um</a:t>
            </a:r>
            <a:r>
              <a:rPr lang="zh-CN" altLang="zh-CN" dirty="0"/>
              <a:t>一颗</a:t>
            </a:r>
            <a:r>
              <a:rPr lang="zh-CN" altLang="en-US" dirty="0"/>
              <a:t>的流动性</a:t>
            </a:r>
            <a:r>
              <a:rPr lang="zh-CN" altLang="zh-CN" dirty="0"/>
              <a:t>生物膜，</a:t>
            </a:r>
            <a:r>
              <a:rPr lang="zh-CN" altLang="en-US" dirty="0"/>
              <a:t>遍布生化系统水池，</a:t>
            </a:r>
            <a:r>
              <a:rPr lang="zh-CN" altLang="zh-CN" dirty="0"/>
              <a:t>没有丝状菌、污泥膨胀和污泥老化的问题。生物膜挂膜后沉降性好，一般三分钟沉完，故二沉池不会跑泥。</a:t>
            </a:r>
          </a:p>
        </p:txBody>
      </p:sp>
    </p:spTree>
    <p:extLst>
      <p:ext uri="{BB962C8B-B14F-4D97-AF65-F5344CB8AC3E}">
        <p14:creationId xmlns:p14="http://schemas.microsoft.com/office/powerpoint/2010/main" xmlns="" val="620590492"/>
      </p:ext>
    </p:extLst>
  </p:cSld>
  <p:clrMapOvr>
    <a:masterClrMapping/>
  </p:clrMapOvr>
</p:sld>
</file>

<file path=ppt/theme/theme1.xml><?xml version="1.0" encoding="utf-8"?>
<a:theme xmlns:a="http://schemas.openxmlformats.org/drawingml/2006/main" name="水汽尾迹">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Vapor Trail" id="{4FDF2955-7D9C-493C-B9F9-C205151B46CD}" vid="{2B2A868B-6BC2-4B3E-98B9-1258F41035DE}"/>
    </a:ext>
  </a:extLst>
</a:theme>
</file>

<file path=docProps/app.xml><?xml version="1.0" encoding="utf-8"?>
<Properties xmlns="http://schemas.openxmlformats.org/officeDocument/2006/extended-properties" xmlns:vt="http://schemas.openxmlformats.org/officeDocument/2006/docPropsVTypes">
  <Template>TM04033937[[fn=水汽尾迹]]</Template>
  <TotalTime>150</TotalTime>
  <Words>5880</Words>
  <Application>Microsoft Office PowerPoint</Application>
  <PresentationFormat>自定义</PresentationFormat>
  <Paragraphs>309</Paragraphs>
  <Slides>28</Slides>
  <Notes>0</Notes>
  <HiddenSlides>0</HiddenSlides>
  <MMClips>0</MMClips>
  <ScaleCrop>false</ScaleCrop>
  <HeadingPairs>
    <vt:vector size="4" baseType="variant">
      <vt:variant>
        <vt:lpstr>主题</vt:lpstr>
      </vt:variant>
      <vt:variant>
        <vt:i4>1</vt:i4>
      </vt:variant>
      <vt:variant>
        <vt:lpstr>幻灯片标题</vt:lpstr>
      </vt:variant>
      <vt:variant>
        <vt:i4>28</vt:i4>
      </vt:variant>
    </vt:vector>
  </HeadingPairs>
  <TitlesOfParts>
    <vt:vector size="29" baseType="lpstr">
      <vt:lpstr>水汽尾迹</vt:lpstr>
      <vt:lpstr>适用多行业工业废水的 生化系统增效技术</vt:lpstr>
      <vt:lpstr>目录</vt:lpstr>
      <vt:lpstr>一、技术需求</vt:lpstr>
      <vt:lpstr>二、解决方案</vt:lpstr>
      <vt:lpstr>二、解决方案</vt:lpstr>
      <vt:lpstr>二、解决方案</vt:lpstr>
      <vt:lpstr>二、解决方案</vt:lpstr>
      <vt:lpstr>三、医药化工行业废水</vt:lpstr>
      <vt:lpstr>三、医药化工行业废水</vt:lpstr>
      <vt:lpstr>三、医药化工行业废水</vt:lpstr>
      <vt:lpstr>三、医药化工行业废水</vt:lpstr>
      <vt:lpstr>三、医药化工行业废水</vt:lpstr>
      <vt:lpstr>三、医药化工行业废水</vt:lpstr>
      <vt:lpstr>四、一般工业废水</vt:lpstr>
      <vt:lpstr>四、一般工业废水</vt:lpstr>
      <vt:lpstr>四、一般工业废水</vt:lpstr>
      <vt:lpstr>四、一般工业废水</vt:lpstr>
      <vt:lpstr>四、一般工业废水</vt:lpstr>
      <vt:lpstr>四、一般工业废水</vt:lpstr>
      <vt:lpstr>四、一般工业废水</vt:lpstr>
      <vt:lpstr>五、城市污水处理厂</vt:lpstr>
      <vt:lpstr>五、城市污水处理厂</vt:lpstr>
      <vt:lpstr>六、案例经验总结</vt:lpstr>
      <vt:lpstr>六、案例经验总结</vt:lpstr>
      <vt:lpstr>六、案例经验总结</vt:lpstr>
      <vt:lpstr>七、增效成本初判</vt:lpstr>
      <vt:lpstr>七、增效成本初判</vt:lpstr>
      <vt:lpstr>幻灯片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适用多行业工业废水的 生化系统增效技术</dc:title>
  <dc:creator>XIN XIA</dc:creator>
  <cp:lastModifiedBy>Administrator</cp:lastModifiedBy>
  <cp:revision>18</cp:revision>
  <dcterms:created xsi:type="dcterms:W3CDTF">2018-10-25T02:25:18Z</dcterms:created>
  <dcterms:modified xsi:type="dcterms:W3CDTF">2018-11-14T15:14:00Z</dcterms:modified>
</cp:coreProperties>
</file>